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308" r:id="rId4"/>
    <p:sldId id="258" r:id="rId5"/>
    <p:sldId id="260" r:id="rId6"/>
    <p:sldId id="261" r:id="rId7"/>
    <p:sldId id="272" r:id="rId8"/>
    <p:sldId id="323" r:id="rId9"/>
    <p:sldId id="324" r:id="rId10"/>
    <p:sldId id="338" r:id="rId11"/>
    <p:sldId id="328" r:id="rId12"/>
    <p:sldId id="332" r:id="rId13"/>
    <p:sldId id="341" r:id="rId14"/>
    <p:sldId id="347" r:id="rId15"/>
    <p:sldId id="363" r:id="rId16"/>
    <p:sldId id="361" r:id="rId17"/>
    <p:sldId id="387" r:id="rId18"/>
    <p:sldId id="364" r:id="rId19"/>
    <p:sldId id="365" r:id="rId20"/>
    <p:sldId id="351" r:id="rId21"/>
    <p:sldId id="352" r:id="rId22"/>
    <p:sldId id="353" r:id="rId23"/>
    <p:sldId id="329" r:id="rId24"/>
    <p:sldId id="333" r:id="rId25"/>
    <p:sldId id="358" r:id="rId26"/>
    <p:sldId id="366" r:id="rId27"/>
    <p:sldId id="367" r:id="rId28"/>
    <p:sldId id="368" r:id="rId29"/>
    <p:sldId id="369" r:id="rId30"/>
    <p:sldId id="370" r:id="rId31"/>
    <p:sldId id="381" r:id="rId32"/>
    <p:sldId id="383" r:id="rId33"/>
    <p:sldId id="384" r:id="rId34"/>
    <p:sldId id="371" r:id="rId35"/>
    <p:sldId id="372" r:id="rId36"/>
    <p:sldId id="373" r:id="rId37"/>
    <p:sldId id="374" r:id="rId38"/>
    <p:sldId id="375" r:id="rId39"/>
    <p:sldId id="331" r:id="rId40"/>
    <p:sldId id="334" r:id="rId41"/>
    <p:sldId id="376" r:id="rId42"/>
    <p:sldId id="377" r:id="rId43"/>
    <p:sldId id="378" r:id="rId44"/>
    <p:sldId id="379" r:id="rId45"/>
    <p:sldId id="380" r:id="rId46"/>
    <p:sldId id="330" r:id="rId47"/>
    <p:sldId id="337" r:id="rId48"/>
    <p:sldId id="340" r:id="rId49"/>
    <p:sldId id="336" r:id="rId50"/>
    <p:sldId id="385" r:id="rId51"/>
    <p:sldId id="342" r:id="rId52"/>
    <p:sldId id="386" r:id="rId53"/>
    <p:sldId id="346" r:id="rId54"/>
    <p:sldId id="382" r:id="rId55"/>
    <p:sldId id="36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3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1"/>
    <p:restoredTop sz="73199"/>
  </p:normalViewPr>
  <p:slideViewPr>
    <p:cSldViewPr snapToObjects="1">
      <p:cViewPr varScale="1">
        <p:scale>
          <a:sx n="70" d="100"/>
          <a:sy n="70" d="100"/>
        </p:scale>
        <p:origin x="2560" y="176"/>
      </p:cViewPr>
      <p:guideLst>
        <p:guide orient="horz" pos="1162"/>
        <p:guide pos="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bernardo/Desktop/tests/tes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400" b="0" i="0" u="none" strike="noStrike" baseline="0">
                <a:effectLst/>
              </a:rPr>
              <a:t>Performace of Gateway's Automation Engine</a:t>
            </a:r>
            <a:endParaRPr lang="is-I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Processing time of each event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Sheet1!$Q$1:$Q$5</c:f>
              <c:numCache>
                <c:formatCode>General</c:formatCode>
                <c:ptCount val="5"/>
                <c:pt idx="0">
                  <c:v>1.0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  <c:pt idx="4">
                  <c:v>10000.0</c:v>
                </c:pt>
              </c:numCache>
            </c:numRef>
          </c:cat>
          <c:val>
            <c:numRef>
              <c:f>Sheet1!$S$1:$S$5</c:f>
              <c:numCache>
                <c:formatCode>00,000</c:formatCode>
                <c:ptCount val="5"/>
                <c:pt idx="0">
                  <c:v>5.189132690429682</c:v>
                </c:pt>
                <c:pt idx="1">
                  <c:v>5.85970306396484</c:v>
                </c:pt>
                <c:pt idx="2">
                  <c:v>4.552621063232417</c:v>
                </c:pt>
                <c:pt idx="3">
                  <c:v>5.34979152679443</c:v>
                </c:pt>
                <c:pt idx="4">
                  <c:v>5.795333361625667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3280864"/>
        <c:axId val="1495343120"/>
      </c:lineChart>
      <c:lineChart>
        <c:grouping val="standard"/>
        <c:varyColors val="0"/>
        <c:ser>
          <c:idx val="0"/>
          <c:order val="1"/>
          <c:tx>
            <c:v>Time to process all events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Sheet1!$Q$1:$Q$5</c:f>
              <c:numCache>
                <c:formatCode>General</c:formatCode>
                <c:ptCount val="5"/>
                <c:pt idx="0">
                  <c:v>1.0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  <c:pt idx="4">
                  <c:v>10000.0</c:v>
                </c:pt>
              </c:numCache>
            </c:numRef>
          </c:cat>
          <c:val>
            <c:numRef>
              <c:f>Sheet1!$R$1:$R$5</c:f>
              <c:numCache>
                <c:formatCode>00,000</c:formatCode>
                <c:ptCount val="5"/>
                <c:pt idx="0">
                  <c:v>0.00518913269042968</c:v>
                </c:pt>
                <c:pt idx="1">
                  <c:v>0.0585970306396484</c:v>
                </c:pt>
                <c:pt idx="2">
                  <c:v>0.455262106323242</c:v>
                </c:pt>
                <c:pt idx="3">
                  <c:v>5.34979152679443</c:v>
                </c:pt>
                <c:pt idx="4">
                  <c:v>57.95333361625664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5349072"/>
        <c:axId val="1495342000"/>
      </c:lineChart>
      <c:catAx>
        <c:axId val="1493280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Number of simultanious events processed</a:t>
                </a:r>
              </a:p>
            </c:rich>
          </c:tx>
          <c:layout>
            <c:manualLayout>
              <c:xMode val="edge"/>
              <c:yMode val="edge"/>
              <c:x val="0.284980096793029"/>
              <c:y val="0.8353512575354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343120"/>
        <c:crosses val="autoZero"/>
        <c:auto val="1"/>
        <c:lblAlgn val="ctr"/>
        <c:lblOffset val="100"/>
        <c:noMultiLvlLbl val="0"/>
      </c:catAx>
      <c:valAx>
        <c:axId val="1495343120"/>
        <c:scaling>
          <c:orientation val="minMax"/>
          <c:max val="8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Processing  time of each event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280864"/>
        <c:crosses val="autoZero"/>
        <c:crossBetween val="between"/>
      </c:valAx>
      <c:valAx>
        <c:axId val="149534200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Time to process all events (sec)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349072"/>
        <c:crosses val="max"/>
        <c:crossBetween val="between"/>
      </c:valAx>
      <c:catAx>
        <c:axId val="14953490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953420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88627-2756-124A-AFB8-91FE1D1DCB14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DE009-3559-084C-A7CA-871E822B4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8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27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mudar</a:t>
            </a:r>
            <a:r>
              <a:rPr lang="en-US" baseline="0" dirty="0" smtClean="0"/>
              <a:t> imagens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72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7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Atuar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tempo real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dados lidos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sensores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Disponibilizar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criação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regras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automação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utilizadores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gestores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edificio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7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6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69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50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caracteriza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localizaçao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dispositivo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edificio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79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Broker de </a:t>
            </a:r>
            <a:r>
              <a:rPr lang="en-US" baseline="0" dirty="0" err="1" smtClean="0"/>
              <a:t>mensagens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Elemento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componentes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comunicam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Utiliza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protocolo</a:t>
            </a:r>
            <a:r>
              <a:rPr lang="en-US" baseline="0" dirty="0" smtClean="0"/>
              <a:t> MQTT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Utiliza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de Publish/Subscribe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49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0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Estrutura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Introdução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teorica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 </a:t>
            </a:r>
            <a:r>
              <a:rPr lang="en-US" baseline="0" dirty="0" err="1" smtClean="0"/>
              <a:t>finalmente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conclusoes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futuro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28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4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43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78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0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tecnologias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existentes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7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Tirar</a:t>
            </a:r>
            <a:r>
              <a:rPr lang="en-US" baseline="0" dirty="0" smtClean="0"/>
              <a:t> implemented </a:t>
            </a:r>
            <a:r>
              <a:rPr lang="en-US" baseline="0" dirty="0" err="1" smtClean="0"/>
              <a:t>featurees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49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gm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84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mudar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ponto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90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8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12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78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Micropython</a:t>
            </a:r>
            <a:r>
              <a:rPr lang="en-US" baseline="0" dirty="0" smtClean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</a:t>
            </a:r>
            <a:r>
              <a:rPr lang="en-US" baseline="0" dirty="0" err="1" smtClean="0"/>
              <a:t>Implementação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eficiente</a:t>
            </a:r>
            <a:r>
              <a:rPr lang="en-US" baseline="0" dirty="0" smtClean="0"/>
              <a:t> do Python3 com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um subset da </a:t>
            </a:r>
            <a:r>
              <a:rPr lang="en-US" baseline="0" dirty="0" err="1" smtClean="0"/>
              <a:t>biblioteca</a:t>
            </a:r>
            <a:r>
              <a:rPr lang="en-US" baseline="0" dirty="0" smtClean="0"/>
              <a:t> de python. </a:t>
            </a:r>
            <a:r>
              <a:rPr lang="en-US" baseline="0" dirty="0" err="1" smtClean="0"/>
              <a:t>Otimizado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correr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microcontroladores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13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599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Implementadas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janelas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temporais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Janela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numero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eventos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Usadas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agregadores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Media, </a:t>
            </a:r>
            <a:r>
              <a:rPr lang="en-US" baseline="0" dirty="0" err="1" smtClean="0"/>
              <a:t>retorna</a:t>
            </a:r>
            <a:r>
              <a:rPr lang="en-US" baseline="0" dirty="0" smtClean="0"/>
              <a:t> 1 se um valor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window &gt;1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Retorna</a:t>
            </a:r>
            <a:r>
              <a:rPr lang="en-US" baseline="0" dirty="0" smtClean="0"/>
              <a:t> 1 Se </a:t>
            </a:r>
            <a:r>
              <a:rPr lang="en-US" baseline="0" dirty="0" err="1" smtClean="0"/>
              <a:t>forem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zero	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Intensidade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luminosa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percentagem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Colocar</a:t>
            </a:r>
            <a:r>
              <a:rPr lang="en-US" baseline="0" dirty="0" smtClean="0"/>
              <a:t> a um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a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90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07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Gateway </a:t>
            </a:r>
            <a:r>
              <a:rPr lang="mr-IN" baseline="0" dirty="0" smtClean="0"/>
              <a:t>–</a:t>
            </a:r>
            <a:r>
              <a:rPr lang="en-US" baseline="0" dirty="0" smtClean="0"/>
              <a:t> Broker - Cep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Gateways </a:t>
            </a:r>
            <a:r>
              <a:rPr lang="en-US" baseline="0" dirty="0" err="1" smtClean="0"/>
              <a:t>têm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tolerancia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falhas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16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Gateway </a:t>
            </a:r>
            <a:r>
              <a:rPr lang="mr-IN" baseline="0" dirty="0" smtClean="0"/>
              <a:t>–</a:t>
            </a:r>
            <a:r>
              <a:rPr lang="en-US" baseline="0" dirty="0" smtClean="0"/>
              <a:t> Broker - Gateway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Gateway </a:t>
            </a:r>
            <a:r>
              <a:rPr lang="mr-IN" baseline="0" dirty="0" smtClean="0"/>
              <a:t>–</a:t>
            </a:r>
            <a:r>
              <a:rPr lang="en-US" baseline="0" dirty="0" smtClean="0"/>
              <a:t> Broker </a:t>
            </a:r>
            <a:r>
              <a:rPr lang="mr-IN" baseline="0" dirty="0" smtClean="0"/>
              <a:t>–</a:t>
            </a:r>
            <a:r>
              <a:rPr lang="en-US" baseline="0" dirty="0" smtClean="0"/>
              <a:t> CEP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Gateways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falhar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Gateway </a:t>
            </a:r>
            <a:r>
              <a:rPr lang="mr-IN" baseline="0" dirty="0" smtClean="0"/>
              <a:t>–</a:t>
            </a:r>
            <a:r>
              <a:rPr lang="en-US" baseline="0" dirty="0" smtClean="0"/>
              <a:t> Broker </a:t>
            </a:r>
            <a:r>
              <a:rPr lang="mr-IN" baseline="0" dirty="0" smtClean="0"/>
              <a:t>–</a:t>
            </a:r>
            <a:r>
              <a:rPr lang="en-US" baseline="0" dirty="0" smtClean="0"/>
              <a:t> Gateway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GW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falhar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01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Gw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Nao </a:t>
            </a:r>
            <a:r>
              <a:rPr lang="en-US" baseline="0" dirty="0" err="1" smtClean="0"/>
              <a:t>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resolução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falhas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58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Nos </a:t>
            </a:r>
            <a:r>
              <a:rPr lang="en-US" dirty="0" err="1" smtClean="0"/>
              <a:t>dias</a:t>
            </a:r>
            <a:r>
              <a:rPr lang="en-US" dirty="0" smtClean="0"/>
              <a:t> que </a:t>
            </a:r>
            <a:r>
              <a:rPr lang="en-US" dirty="0" err="1" smtClean="0"/>
              <a:t>correm</a:t>
            </a:r>
            <a:r>
              <a:rPr lang="en-US" dirty="0" smtClean="0"/>
              <a:t> e com base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estudos</a:t>
            </a:r>
            <a:r>
              <a:rPr lang="en-US" dirty="0" smtClean="0"/>
              <a:t> </a:t>
            </a:r>
            <a:r>
              <a:rPr lang="en-US" dirty="0" err="1" smtClean="0"/>
              <a:t>cncluiu</a:t>
            </a:r>
            <a:r>
              <a:rPr lang="en-US" dirty="0" smtClean="0"/>
              <a:t>-se que </a:t>
            </a:r>
            <a:r>
              <a:rPr lang="en-US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edificios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residencias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consomem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quantidade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energia</a:t>
            </a:r>
            <a:r>
              <a:rPr lang="en-US" baseline="0" dirty="0" smtClean="0"/>
              <a:t>.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Um dos </a:t>
            </a:r>
            <a:r>
              <a:rPr lang="en-US" dirty="0" err="1" smtClean="0"/>
              <a:t>grandes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soluçoes</a:t>
            </a:r>
            <a:r>
              <a:rPr lang="en-US" baseline="0" dirty="0" smtClean="0"/>
              <a:t> para smart buildings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preço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serem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proprietarios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empresa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desde</a:t>
            </a:r>
            <a:r>
              <a:rPr lang="en-US" baseline="0" dirty="0" smtClean="0"/>
              <a:t> o hardware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instalação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gestão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5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Virtula</a:t>
            </a:r>
            <a:r>
              <a:rPr lang="en-US" baseline="0" dirty="0" smtClean="0"/>
              <a:t> machines: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xxx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xxx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xxx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01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Medido</a:t>
            </a:r>
            <a:r>
              <a:rPr lang="en-US" baseline="0" dirty="0" smtClean="0"/>
              <a:t> o tempo </a:t>
            </a:r>
            <a:r>
              <a:rPr lang="en-US" baseline="0" dirty="0" err="1" smtClean="0"/>
              <a:t>desde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envio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primeiro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receção</a:t>
            </a:r>
            <a:r>
              <a:rPr lang="en-US" baseline="0" dirty="0" smtClean="0"/>
              <a:t> da ultima </a:t>
            </a:r>
            <a:r>
              <a:rPr lang="en-US" baseline="0" dirty="0" err="1" smtClean="0"/>
              <a:t>resposta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82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previsivel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Idle a 100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causa do event loop do </a:t>
            </a:r>
            <a:r>
              <a:rPr lang="en-US" baseline="0" dirty="0" err="1" smtClean="0"/>
              <a:t>micropython</a:t>
            </a:r>
            <a:r>
              <a:rPr lang="en-US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suporta</a:t>
            </a:r>
            <a:r>
              <a:rPr lang="en-US" baseline="0" dirty="0" smtClean="0"/>
              <a:t>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67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intervalos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cima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824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cep </a:t>
            </a:r>
            <a:r>
              <a:rPr lang="en-US" baseline="0" dirty="0" err="1" smtClean="0"/>
              <a:t>envia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um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220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Desde</a:t>
            </a:r>
            <a:r>
              <a:rPr lang="en-US" baseline="0" dirty="0" smtClean="0"/>
              <a:t> que a GW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desligada</a:t>
            </a:r>
            <a:r>
              <a:rPr lang="en-US" baseline="0" dirty="0" smtClean="0"/>
              <a:t>,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despositivos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outra</a:t>
            </a:r>
            <a:r>
              <a:rPr lang="en-US" baseline="0" dirty="0" smtClean="0"/>
              <a:t> gateway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GW 5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5 a </a:t>
            </a:r>
            <a:r>
              <a:rPr lang="en-US" baseline="0" dirty="0" err="1" smtClean="0"/>
              <a:t>mandar</a:t>
            </a:r>
            <a:r>
              <a:rPr lang="en-US" baseline="0" dirty="0" smtClean="0"/>
              <a:t> para o GM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GM 10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10 a </a:t>
            </a:r>
            <a:r>
              <a:rPr lang="en-US" baseline="0" dirty="0" err="1" smtClean="0"/>
              <a:t>verificar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falhou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61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31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Micropython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limitaçoes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eficiente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Falha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componente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remediada</a:t>
            </a:r>
            <a:r>
              <a:rPr lang="en-US" baseline="0" dirty="0" smtClean="0"/>
              <a:t> com o </a:t>
            </a:r>
            <a:r>
              <a:rPr lang="en-US" baseline="0" dirty="0" err="1" smtClean="0"/>
              <a:t>minimo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consequencias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ocupantes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989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85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4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Falta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solução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automaç</a:t>
            </a:r>
            <a:r>
              <a:rPr lang="en-US" baseline="0" dirty="0" smtClean="0"/>
              <a:t>\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climatizaç</a:t>
            </a:r>
            <a:r>
              <a:rPr lang="en-US" baseline="0" dirty="0" smtClean="0"/>
              <a:t>\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luzes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etcc</a:t>
            </a:r>
            <a:r>
              <a:rPr lang="en-US" baseline="0" dirty="0" smtClean="0"/>
              <a:t> no IT2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redução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custos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operacionais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aumento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conforto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ocupantes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811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tiro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03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17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tirar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3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7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Este para a </a:t>
            </a:r>
            <a:r>
              <a:rPr lang="en-US" baseline="0" dirty="0" err="1" smtClean="0"/>
              <a:t>frente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tirar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8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61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objectivos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foram</a:t>
            </a:r>
            <a:r>
              <a:rPr lang="en-US" baseline="0" dirty="0" smtClean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Melhorar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projeto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SmartLighting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removendo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unicos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falha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Deteção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automatica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falhas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componentes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capacidade</a:t>
            </a:r>
            <a:r>
              <a:rPr lang="en-US" baseline="0" dirty="0" smtClean="0"/>
              <a:t> para as resolver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Adicionar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às</a:t>
            </a:r>
            <a:r>
              <a:rPr lang="en-US" baseline="0" dirty="0" smtClean="0"/>
              <a:t> gateways </a:t>
            </a:r>
            <a:r>
              <a:rPr lang="en-US" baseline="0" dirty="0" err="1" smtClean="0"/>
              <a:t>capacidade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processamento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eventos</a:t>
            </a:r>
            <a:r>
              <a:rPr lang="en-US" baseline="0" dirty="0" smtClean="0"/>
              <a:t>.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7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teorica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Automação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edificios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Automatizar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climatização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iluminação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fazendo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gestao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inteligente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energia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reduzir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operacionais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edificios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Alguns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protocolos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recentemente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fenomeno</a:t>
            </a:r>
            <a:r>
              <a:rPr lang="en-US" baseline="0" dirty="0" smtClean="0"/>
              <a:t> da internet das </a:t>
            </a:r>
            <a:r>
              <a:rPr lang="en-US" baseline="0" dirty="0" err="1" smtClean="0"/>
              <a:t>coisas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vindo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revolucionar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mercado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vendedores</a:t>
            </a:r>
            <a:r>
              <a:rPr lang="en-US" baseline="0" dirty="0" smtClean="0"/>
              <a:t> de se </a:t>
            </a:r>
            <a:r>
              <a:rPr lang="en-US" baseline="0" dirty="0" err="1" smtClean="0"/>
              <a:t>adaptar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98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Correlacionar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quantidades</a:t>
            </a:r>
            <a:r>
              <a:rPr lang="en-US" baseline="0" dirty="0" smtClean="0"/>
              <a:t> de dados de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produzir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respostas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baseadas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regrass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padroes</a:t>
            </a:r>
            <a:r>
              <a:rPr lang="en-US" baseline="0" dirty="0" smtClean="0"/>
              <a:t> pre </a:t>
            </a:r>
            <a:r>
              <a:rPr lang="en-US" baseline="0" dirty="0" err="1" smtClean="0"/>
              <a:t>definidas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passados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009-3559-084C-A7CA-871E822B43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2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7734-0DBB-BB42-B8E9-78A603477D99}" type="datetime1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555EF-D71B-DC4B-9372-66960E51A627}" type="datetime1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28B7-FDB1-0242-A87A-0CC6F37116C4}" type="datetime1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C05F-67D2-E946-9AB7-C52D0BC8FB39}" type="datetime1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0FBD-3B36-9D4A-8AA6-9E2E5FD2F342}" type="datetime1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7F8D-E41C-E941-B5A7-427C4EC33AD4}" type="datetime1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8FDD1-5247-F147-8C8D-4E49986CEC1C}" type="datetime1">
              <a:rPr lang="en-US" smtClean="0"/>
              <a:t>12/19/17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16B49-CB37-4942-9222-74E7B50C272F}" type="datetime1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32EF-4807-E743-B56D-258AC0B8B277}" type="datetime1">
              <a:rPr lang="en-US" smtClean="0"/>
              <a:t>12/19/17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0CE3-B9ED-B54D-923E-7907F99FC6FC}" type="datetime1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52045-1636-9B45-ACF6-6DFE790EA135}" type="datetime1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1EB54-8105-5A47-866A-030B03479532}" type="datetime1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FF509-E330-B94B-B335-04B7EB2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4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1.tiff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68" y="215065"/>
            <a:ext cx="1442063" cy="576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57376"/>
            <a:ext cx="2034215" cy="374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088" y="333376"/>
            <a:ext cx="315161" cy="3402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149081"/>
            <a:ext cx="9144000" cy="2708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Bernardo Ferreira</a:t>
            </a:r>
            <a:endParaRPr lang="en-US" sz="2000" b="1" dirty="0"/>
          </a:p>
          <a:p>
            <a:pPr algn="ctr"/>
            <a:r>
              <a:rPr lang="en-US" sz="1500" dirty="0"/>
              <a:t>Supervisor: Prof. Dr. </a:t>
            </a:r>
            <a:r>
              <a:rPr lang="en-US" sz="1500" dirty="0" err="1" smtClean="0"/>
              <a:t>João</a:t>
            </a:r>
            <a:r>
              <a:rPr lang="en-US" sz="1500" dirty="0" smtClean="0"/>
              <a:t> Paulo </a:t>
            </a:r>
            <a:r>
              <a:rPr lang="en-US" sz="1500" dirty="0" err="1" smtClean="0"/>
              <a:t>Barraca</a:t>
            </a:r>
            <a:endParaRPr lang="en-US" sz="1500" dirty="0"/>
          </a:p>
          <a:p>
            <a:pPr algn="ctr"/>
            <a:r>
              <a:rPr lang="en-US" sz="1500" dirty="0"/>
              <a:t>Co-supervisor: </a:t>
            </a:r>
            <a:r>
              <a:rPr lang="en-US" sz="1500" dirty="0" err="1" smtClean="0"/>
              <a:t>Mestre</a:t>
            </a:r>
            <a:r>
              <a:rPr lang="en-US" sz="1500" dirty="0" smtClean="0"/>
              <a:t> </a:t>
            </a:r>
            <a:r>
              <a:rPr lang="en-US" sz="1500" dirty="0" err="1" smtClean="0"/>
              <a:t>Nuno</a:t>
            </a:r>
            <a:r>
              <a:rPr lang="en-US" sz="1500" dirty="0" smtClean="0"/>
              <a:t> </a:t>
            </a:r>
            <a:r>
              <a:rPr lang="en-US" sz="1500" dirty="0" err="1" smtClean="0"/>
              <a:t>Lourenço</a:t>
            </a:r>
            <a:endParaRPr lang="en-US" sz="1500" dirty="0"/>
          </a:p>
          <a:p>
            <a:pPr algn="ctr"/>
            <a:r>
              <a:rPr lang="en-US" sz="1500" dirty="0" smtClean="0"/>
              <a:t>Examiner: </a:t>
            </a:r>
            <a:r>
              <a:rPr lang="en-US" sz="1500" dirty="0"/>
              <a:t>Prof. Dr. </a:t>
            </a:r>
            <a:r>
              <a:rPr lang="en-US" sz="1500" dirty="0" smtClean="0"/>
              <a:t>Jorge </a:t>
            </a:r>
            <a:r>
              <a:rPr lang="en-US" sz="1500" dirty="0" err="1" smtClean="0"/>
              <a:t>Sá</a:t>
            </a:r>
            <a:r>
              <a:rPr lang="en-US" sz="1500" dirty="0" smtClean="0"/>
              <a:t> Silva</a:t>
            </a:r>
            <a:endParaRPr lang="en-US" sz="1500" dirty="0"/>
          </a:p>
          <a:p>
            <a:pPr algn="ctr"/>
            <a:endParaRPr lang="en-US" sz="1350" dirty="0"/>
          </a:p>
          <a:p>
            <a:pPr algn="ctr"/>
            <a:r>
              <a:rPr lang="en-US" sz="1500" dirty="0" err="1"/>
              <a:t>Dissertação</a:t>
            </a:r>
            <a:r>
              <a:rPr lang="en-US" sz="1500" dirty="0"/>
              <a:t> de </a:t>
            </a:r>
            <a:r>
              <a:rPr lang="en-US" sz="1500" dirty="0" err="1"/>
              <a:t>Mestrado</a:t>
            </a:r>
            <a:r>
              <a:rPr lang="en-US" sz="1500" dirty="0"/>
              <a:t> </a:t>
            </a:r>
            <a:r>
              <a:rPr lang="en-US" sz="1500" dirty="0" err="1"/>
              <a:t>Integrado</a:t>
            </a:r>
            <a:r>
              <a:rPr lang="en-US" sz="1500" dirty="0"/>
              <a:t> </a:t>
            </a:r>
            <a:r>
              <a:rPr lang="en-US" sz="1500" dirty="0" err="1"/>
              <a:t>em</a:t>
            </a:r>
            <a:r>
              <a:rPr lang="en-US" sz="1500" dirty="0"/>
              <a:t> </a:t>
            </a:r>
            <a:r>
              <a:rPr lang="en-US" sz="1500" dirty="0" err="1"/>
              <a:t>Engenharia</a:t>
            </a:r>
            <a:r>
              <a:rPr lang="en-US" sz="1500" dirty="0"/>
              <a:t> de </a:t>
            </a:r>
            <a:r>
              <a:rPr lang="en-US" sz="1500" dirty="0" err="1" smtClean="0"/>
              <a:t>Computadores</a:t>
            </a:r>
            <a:r>
              <a:rPr lang="en-US" sz="1500" dirty="0" smtClean="0"/>
              <a:t> </a:t>
            </a:r>
            <a:r>
              <a:rPr lang="en-US" sz="1500" dirty="0"/>
              <a:t>e </a:t>
            </a:r>
            <a:r>
              <a:rPr lang="en-US" sz="1500" dirty="0" err="1"/>
              <a:t>Telemática</a:t>
            </a:r>
            <a:endParaRPr lang="en-US" sz="1500" dirty="0"/>
          </a:p>
          <a:p>
            <a:pPr algn="ctr"/>
            <a:endParaRPr lang="en-US" sz="1350" dirty="0"/>
          </a:p>
          <a:p>
            <a:pPr algn="ctr"/>
            <a:r>
              <a:rPr lang="en-US" sz="1500" dirty="0" err="1" smtClean="0"/>
              <a:t>Aveiro</a:t>
            </a:r>
            <a:r>
              <a:rPr lang="en-US" sz="1500" dirty="0" smtClean="0"/>
              <a:t>, 20 </a:t>
            </a:r>
            <a:r>
              <a:rPr lang="en-US" sz="1500" dirty="0" err="1" smtClean="0"/>
              <a:t>Dezembro</a:t>
            </a:r>
            <a:r>
              <a:rPr lang="en-US" sz="1500" dirty="0" smtClean="0"/>
              <a:t> de 2017</a:t>
            </a:r>
            <a:endParaRPr lang="en-US" sz="1500" dirty="0"/>
          </a:p>
          <a:p>
            <a:pPr algn="ctr"/>
            <a:endParaRPr lang="en-US" sz="1350" dirty="0"/>
          </a:p>
        </p:txBody>
      </p:sp>
      <p:sp>
        <p:nvSpPr>
          <p:cNvPr id="19" name="TextBox 18"/>
          <p:cNvSpPr txBox="1"/>
          <p:nvPr/>
        </p:nvSpPr>
        <p:spPr>
          <a:xfrm>
            <a:off x="581" y="837471"/>
            <a:ext cx="91440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25" b="1" dirty="0"/>
          </a:p>
          <a:p>
            <a:pPr algn="ctr"/>
            <a:endParaRPr lang="en-US" sz="2625" b="1" dirty="0"/>
          </a:p>
          <a:p>
            <a:pPr algn="ctr"/>
            <a:r>
              <a:rPr lang="en-US" sz="2800" b="1" dirty="0" smtClean="0"/>
              <a:t>Building Automation with Failure Tolerance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" y="23860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Automação</a:t>
            </a:r>
            <a:r>
              <a:rPr lang="en-US" dirty="0" smtClean="0"/>
              <a:t> de </a:t>
            </a:r>
            <a:r>
              <a:rPr lang="en-US" dirty="0" err="1" smtClean="0"/>
              <a:t>Edifícios</a:t>
            </a:r>
            <a:r>
              <a:rPr lang="en-US" dirty="0" smtClean="0"/>
              <a:t> com </a:t>
            </a:r>
            <a:r>
              <a:rPr lang="en-US" dirty="0" err="1" smtClean="0"/>
              <a:t>Tolerância</a:t>
            </a:r>
            <a:r>
              <a:rPr lang="en-US" dirty="0" smtClean="0"/>
              <a:t> a </a:t>
            </a:r>
            <a:r>
              <a:rPr lang="en-US" dirty="0" err="1"/>
              <a:t>F</a:t>
            </a:r>
            <a:r>
              <a:rPr lang="en-US" dirty="0" err="1" smtClean="0"/>
              <a:t>alhas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39466"/>
          <a:stretch/>
        </p:blipFill>
        <p:spPr>
          <a:xfrm>
            <a:off x="179511" y="141313"/>
            <a:ext cx="2805881" cy="5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Fault Detection Techniques</a:t>
            </a:r>
            <a:endParaRPr lang="en-US" sz="33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Framework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863" y="1311160"/>
            <a:ext cx="8426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Ping messages or Heartbeat messages;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Centralized or distributed approach.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9863" y="5516077"/>
            <a:ext cx="2118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 err="1" smtClean="0"/>
              <a:t>Centralized</a:t>
            </a:r>
            <a:r>
              <a:rPr lang="pt-PT" sz="1400" dirty="0" smtClean="0"/>
              <a:t> </a:t>
            </a:r>
            <a:r>
              <a:rPr lang="pt-PT" sz="1400" dirty="0" err="1" smtClean="0"/>
              <a:t>fault</a:t>
            </a:r>
            <a:r>
              <a:rPr lang="pt-PT" sz="1400" dirty="0" smtClean="0"/>
              <a:t> </a:t>
            </a:r>
            <a:r>
              <a:rPr lang="pt-PT" sz="1400" dirty="0" err="1" smtClean="0"/>
              <a:t>detection</a:t>
            </a:r>
            <a:endParaRPr lang="pt-PT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018163" y="5510128"/>
            <a:ext cx="3326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 err="1" smtClean="0"/>
              <a:t>Distributed</a:t>
            </a:r>
            <a:r>
              <a:rPr lang="pt-PT" sz="1400" dirty="0" smtClean="0"/>
              <a:t> </a:t>
            </a:r>
            <a:r>
              <a:rPr lang="pt-PT" sz="1400" dirty="0" err="1" smtClean="0"/>
              <a:t>fault</a:t>
            </a:r>
            <a:r>
              <a:rPr lang="pt-PT" sz="1400" dirty="0" smtClean="0"/>
              <a:t> </a:t>
            </a:r>
            <a:r>
              <a:rPr lang="pt-PT" sz="1400" dirty="0" err="1" smtClean="0"/>
              <a:t>detection</a:t>
            </a:r>
            <a:r>
              <a:rPr lang="pt-PT" sz="1400" dirty="0" smtClean="0"/>
              <a:t> </a:t>
            </a:r>
            <a:r>
              <a:rPr lang="pt-PT" sz="1400" dirty="0" err="1" smtClean="0"/>
              <a:t>using</a:t>
            </a:r>
            <a:r>
              <a:rPr lang="pt-PT" sz="1400" dirty="0" smtClean="0"/>
              <a:t> </a:t>
            </a:r>
            <a:r>
              <a:rPr lang="pt-PT" sz="1400" dirty="0" err="1" smtClean="0"/>
              <a:t>Heartbeat</a:t>
            </a:r>
            <a:endParaRPr lang="pt-PT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63" y="3215063"/>
            <a:ext cx="3364992" cy="2107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46" y="3103993"/>
            <a:ext cx="2793492" cy="233629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45778" y="5886246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3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467287" y="1340768"/>
            <a:ext cx="8142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dirty="0" smtClean="0"/>
              <a:t>SmartLighting Project</a:t>
            </a:r>
            <a:endParaRPr lang="en-US" sz="6000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1073076" y="3974167"/>
            <a:ext cx="6930615" cy="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208076" y="3584949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1662433" y="3584946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116790" y="3584945"/>
            <a:ext cx="1358316" cy="78393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4666628" y="3584944"/>
            <a:ext cx="1358314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6216464" y="3584944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 Results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667940" y="3584944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accent1">
                    <a:lumMod val="50000"/>
                  </a:schemeClr>
                </a:solidFill>
              </a:rPr>
              <a:t>Conclusion &amp; Future Work</a:t>
            </a:r>
            <a:endParaRPr 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00814" y="6309320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Overview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52" y="2137036"/>
            <a:ext cx="58326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Aims to create a smart environment in IT2 building;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Automation of HVAC and lighting infrastructure;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Act in real-time based on collected data;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Allow setting up rules based on user’s preferences;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32640" y="4437112"/>
            <a:ext cx="37831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/>
              <a:t>	</a:t>
            </a:r>
            <a:r>
              <a:rPr lang="pt-PT" sz="1400" dirty="0" err="1" smtClean="0"/>
              <a:t>Building</a:t>
            </a:r>
            <a:r>
              <a:rPr lang="pt-PT" sz="1400" dirty="0" smtClean="0"/>
              <a:t> management </a:t>
            </a:r>
            <a:r>
              <a:rPr lang="pt-PT" sz="1400" dirty="0" err="1" smtClean="0"/>
              <a:t>platform</a:t>
            </a:r>
            <a:r>
              <a:rPr lang="pt-PT" sz="1400" dirty="0" smtClean="0"/>
              <a:t> </a:t>
            </a:r>
          </a:p>
          <a:p>
            <a:r>
              <a:rPr lang="en-US" sz="1200" dirty="0" smtClean="0"/>
              <a:t>Moreira</a:t>
            </a:r>
            <a:r>
              <a:rPr lang="en-US" sz="1200" dirty="0"/>
              <a:t>, H. “Sensor Data Integration and Management of Smart Environments.” 2016</a:t>
            </a:r>
            <a:r>
              <a:rPr lang="en-US" sz="1200" dirty="0" smtClean="0"/>
              <a:t>.</a:t>
            </a:r>
            <a:endParaRPr lang="pt-P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5778" y="5900655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Global Architecture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80" y="1127676"/>
            <a:ext cx="4912239" cy="52212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778" y="5874730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Global Architecture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27" y="1198434"/>
            <a:ext cx="4706744" cy="500279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724128" y="2492896"/>
            <a:ext cx="1008112" cy="6988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2"/>
          <p:cNvSpPr txBox="1"/>
          <p:nvPr/>
        </p:nvSpPr>
        <p:spPr>
          <a:xfrm>
            <a:off x="323528" y="2430231"/>
            <a:ext cx="369581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Building Management:</a:t>
            </a:r>
          </a:p>
          <a:p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User friendly platform;</a:t>
            </a:r>
          </a:p>
          <a:p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Rule management;</a:t>
            </a:r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Distribution of devices in a virtual building’s schema.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5778" y="5836102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Global Architecture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27" y="1198434"/>
            <a:ext cx="4706744" cy="500279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36296" y="3827196"/>
            <a:ext cx="1008112" cy="6819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2"/>
          <p:cNvSpPr txBox="1"/>
          <p:nvPr/>
        </p:nvSpPr>
        <p:spPr>
          <a:xfrm>
            <a:off x="323528" y="2657645"/>
            <a:ext cx="410445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CEP Engine:</a:t>
            </a:r>
          </a:p>
          <a:p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High performance </a:t>
            </a:r>
            <a:r>
              <a:rPr lang="en-GB" dirty="0"/>
              <a:t>WSO2 CEP </a:t>
            </a:r>
            <a:r>
              <a:rPr lang="en-GB" dirty="0" smtClean="0"/>
              <a:t>Engine</a:t>
            </a:r>
            <a:r>
              <a:rPr lang="en-GB" dirty="0"/>
              <a:t>;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Process sensor events based on the implemented rules.</a:t>
            </a:r>
            <a:endParaRPr lang="en-GB" dirty="0"/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5778" y="5892566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Rules Standard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89" y="1133613"/>
            <a:ext cx="5708927" cy="515719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63741" y="2852936"/>
            <a:ext cx="863891" cy="1039297"/>
            <a:chOff x="863741" y="2852936"/>
            <a:chExt cx="863891" cy="1039297"/>
          </a:xfrm>
        </p:grpSpPr>
        <p:sp>
          <p:nvSpPr>
            <p:cNvPr id="3" name="Rounded Rectangle 2"/>
            <p:cNvSpPr/>
            <p:nvPr/>
          </p:nvSpPr>
          <p:spPr>
            <a:xfrm>
              <a:off x="899694" y="3244161"/>
              <a:ext cx="791986" cy="64807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63741" y="2852936"/>
              <a:ext cx="863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Light 1 </a:t>
              </a:r>
              <a:endParaRPr lang="en-GB" dirty="0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3609880" y="1585160"/>
            <a:ext cx="4994568" cy="691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4014183" y="3043425"/>
            <a:ext cx="4590265" cy="691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4034589" y="3768997"/>
            <a:ext cx="4569859" cy="691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251520" y="2276872"/>
            <a:ext cx="576064" cy="57606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818523" y="4437112"/>
            <a:ext cx="576064" cy="57606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07606" y="186390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Sensor 1 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658407" y="4090961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Sensor 2 </a:t>
            </a:r>
            <a:endParaRPr lang="en-GB" dirty="0"/>
          </a:p>
        </p:txBody>
      </p:sp>
      <p:sp>
        <p:nvSpPr>
          <p:cNvPr id="26" name="Oval 25"/>
          <p:cNvSpPr/>
          <p:nvPr/>
        </p:nvSpPr>
        <p:spPr>
          <a:xfrm>
            <a:off x="1818523" y="4438874"/>
            <a:ext cx="576064" cy="5760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/>
          <p:cNvSpPr/>
          <p:nvPr/>
        </p:nvSpPr>
        <p:spPr>
          <a:xfrm>
            <a:off x="899694" y="3244159"/>
            <a:ext cx="791986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/>
          <p:cNvSpPr/>
          <p:nvPr/>
        </p:nvSpPr>
        <p:spPr>
          <a:xfrm>
            <a:off x="4014183" y="4481647"/>
            <a:ext cx="4569859" cy="6653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63740" y="2844979"/>
            <a:ext cx="86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Light 1 </a:t>
            </a:r>
            <a:endParaRPr lang="en-GB" dirty="0"/>
          </a:p>
        </p:txBody>
      </p:sp>
      <p:sp>
        <p:nvSpPr>
          <p:cNvPr id="31" name="Rectangle 3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45778" y="5893506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5" grpId="2" animBg="1"/>
      <p:bldP spid="16" grpId="1" animBg="1"/>
      <p:bldP spid="16" grpId="2" animBg="1"/>
      <p:bldP spid="17" grpId="1" animBg="1"/>
      <p:bldP spid="17" grpId="2" animBg="1"/>
      <p:bldP spid="6" grpId="0" animBg="1"/>
      <p:bldP spid="19" grpId="0" animBg="1"/>
      <p:bldP spid="19" grpId="1" animBg="1"/>
      <p:bldP spid="20" grpId="0"/>
      <p:bldP spid="25" grpId="0"/>
      <p:bldP spid="26" grpId="0" animBg="1"/>
      <p:bldP spid="28" grpId="0" animBg="1"/>
      <p:bldP spid="29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Global Architecture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27" y="1198434"/>
            <a:ext cx="4706744" cy="500279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724643" y="3827196"/>
            <a:ext cx="1008112" cy="6819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2"/>
          <p:cNvSpPr txBox="1"/>
          <p:nvPr/>
        </p:nvSpPr>
        <p:spPr>
          <a:xfrm>
            <a:off x="323528" y="2657645"/>
            <a:ext cx="410445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Message Broker:</a:t>
            </a:r>
          </a:p>
          <a:p>
            <a:endParaRPr lang="en-GB" sz="2000" b="1" dirty="0" smtClean="0"/>
          </a:p>
          <a:p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Message-oriented middleware;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MQTT Protocol</a:t>
            </a:r>
            <a:r>
              <a:rPr lang="en-GB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Publish/Subscribe model;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5778" y="5846207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9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Global Architecture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27" y="1198434"/>
            <a:ext cx="4706744" cy="500279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211960" y="3827196"/>
            <a:ext cx="1008112" cy="6819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2"/>
          <p:cNvSpPr txBox="1"/>
          <p:nvPr/>
        </p:nvSpPr>
        <p:spPr>
          <a:xfrm>
            <a:off x="323528" y="2657645"/>
            <a:ext cx="41044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Gateway Manager:</a:t>
            </a:r>
          </a:p>
          <a:p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Rules and devices distribution;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Awareness of Gateway’s state;</a:t>
            </a:r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Resolve Gateway’s failures.</a:t>
            </a:r>
            <a:endParaRPr lang="en-GB" dirty="0"/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5778" y="5846207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Global Architecture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27" y="1198434"/>
            <a:ext cx="4706744" cy="500279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211960" y="5157192"/>
            <a:ext cx="50405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2"/>
          <p:cNvSpPr txBox="1"/>
          <p:nvPr/>
        </p:nvSpPr>
        <p:spPr>
          <a:xfrm>
            <a:off x="323527" y="2657645"/>
            <a:ext cx="441041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Gateway:</a:t>
            </a:r>
          </a:p>
          <a:p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Convert sensor events to understandable messages and vice-versa;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Process events using a lightweight         CEP engine.</a:t>
            </a:r>
            <a:endParaRPr lang="en-GB" dirty="0"/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21" name="Rounded Rectangle 20"/>
          <p:cNvSpPr/>
          <p:nvPr/>
        </p:nvSpPr>
        <p:spPr>
          <a:xfrm>
            <a:off x="5392719" y="5157192"/>
            <a:ext cx="50405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ounded Rectangle 22"/>
          <p:cNvSpPr/>
          <p:nvPr/>
        </p:nvSpPr>
        <p:spPr>
          <a:xfrm>
            <a:off x="6555547" y="5157192"/>
            <a:ext cx="50405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ounded Rectangle 23"/>
          <p:cNvSpPr/>
          <p:nvPr/>
        </p:nvSpPr>
        <p:spPr>
          <a:xfrm>
            <a:off x="7718375" y="5157192"/>
            <a:ext cx="50405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5778" y="5836102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0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V="1">
            <a:off x="1073076" y="3974167"/>
            <a:ext cx="6930615" cy="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7287" y="1340768"/>
            <a:ext cx="8142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dirty="0" smtClean="0"/>
              <a:t>Outline</a:t>
            </a:r>
            <a:endParaRPr lang="en-US" sz="6000" dirty="0"/>
          </a:p>
        </p:txBody>
      </p:sp>
      <p:sp>
        <p:nvSpPr>
          <p:cNvPr id="33" name="Rounded Rectangle 32"/>
          <p:cNvSpPr/>
          <p:nvPr/>
        </p:nvSpPr>
        <p:spPr>
          <a:xfrm>
            <a:off x="208076" y="3584949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662433" y="3584946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116790" y="3584945"/>
            <a:ext cx="1358316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666628" y="3584944"/>
            <a:ext cx="1358314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216464" y="3584944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 Results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670821" y="3584944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accent1">
                    <a:lumMod val="50000"/>
                  </a:schemeClr>
                </a:solidFill>
              </a:rPr>
              <a:t>Conclusion &amp; Future Work</a:t>
            </a:r>
            <a:endParaRPr 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Operational Scenarios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9" y="2487974"/>
            <a:ext cx="3629726" cy="35327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12" y="2487974"/>
            <a:ext cx="3629726" cy="35327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4578" y="1729630"/>
            <a:ext cx="4287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 err="1"/>
              <a:t>Scenario</a:t>
            </a:r>
            <a:r>
              <a:rPr lang="pt-PT" b="1" dirty="0"/>
              <a:t> </a:t>
            </a:r>
            <a:r>
              <a:rPr lang="pt-PT" b="1" dirty="0" smtClean="0"/>
              <a:t>1 </a:t>
            </a:r>
            <a:r>
              <a:rPr lang="pt-PT" dirty="0" smtClean="0"/>
              <a:t>-</a:t>
            </a:r>
            <a:r>
              <a:rPr lang="pt-PT" b="1" dirty="0" smtClean="0"/>
              <a:t> </a:t>
            </a:r>
            <a:r>
              <a:rPr lang="pt-PT" dirty="0" err="1" smtClean="0"/>
              <a:t>All</a:t>
            </a:r>
            <a:r>
              <a:rPr lang="pt-PT" dirty="0" smtClean="0"/>
              <a:t> </a:t>
            </a:r>
            <a:r>
              <a:rPr lang="pt-PT" dirty="0" err="1" smtClean="0"/>
              <a:t>components</a:t>
            </a:r>
            <a:r>
              <a:rPr lang="pt-PT" dirty="0" smtClean="0"/>
              <a:t> are </a:t>
            </a:r>
            <a:r>
              <a:rPr lang="pt-PT" dirty="0" err="1" smtClean="0"/>
              <a:t>operational</a:t>
            </a:r>
            <a:endParaRPr lang="pt-PT" dirty="0"/>
          </a:p>
        </p:txBody>
      </p:sp>
      <p:sp>
        <p:nvSpPr>
          <p:cNvPr id="6" name="Rectangle 5"/>
          <p:cNvSpPr/>
          <p:nvPr/>
        </p:nvSpPr>
        <p:spPr>
          <a:xfrm>
            <a:off x="5293859" y="1729630"/>
            <a:ext cx="30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 err="1"/>
              <a:t>Scenario</a:t>
            </a:r>
            <a:r>
              <a:rPr lang="pt-PT" b="1" dirty="0"/>
              <a:t> 2 </a:t>
            </a:r>
            <a:r>
              <a:rPr lang="pt-PT" dirty="0"/>
              <a:t>- </a:t>
            </a:r>
            <a:r>
              <a:rPr lang="pt-PT" dirty="0" smtClean="0"/>
              <a:t>CEP </a:t>
            </a:r>
            <a:r>
              <a:rPr lang="pt-PT" dirty="0" err="1"/>
              <a:t>Engine</a:t>
            </a:r>
            <a:r>
              <a:rPr lang="pt-PT" dirty="0"/>
              <a:t> </a:t>
            </a:r>
            <a:r>
              <a:rPr lang="pt-PT" dirty="0" err="1"/>
              <a:t>failure</a:t>
            </a:r>
            <a:endParaRPr lang="pt-PT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916317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Operational Scenarios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353667" y="1729630"/>
            <a:ext cx="3831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 err="1"/>
              <a:t>Scenario</a:t>
            </a:r>
            <a:r>
              <a:rPr lang="pt-PT" b="1" dirty="0"/>
              <a:t> 3</a:t>
            </a:r>
            <a:r>
              <a:rPr lang="pt-PT" b="1" dirty="0" smtClean="0"/>
              <a:t> </a:t>
            </a:r>
            <a:r>
              <a:rPr lang="mr-IN" dirty="0" smtClean="0"/>
              <a:t>–</a:t>
            </a:r>
            <a:r>
              <a:rPr lang="pt-PT" dirty="0" smtClean="0"/>
              <a:t> Gateway Manager </a:t>
            </a:r>
            <a:r>
              <a:rPr lang="pt-PT" dirty="0" err="1" smtClean="0"/>
              <a:t>Failure</a:t>
            </a:r>
            <a:endParaRPr lang="pt-PT" dirty="0"/>
          </a:p>
        </p:txBody>
      </p:sp>
      <p:sp>
        <p:nvSpPr>
          <p:cNvPr id="6" name="Rectangle 5"/>
          <p:cNvSpPr/>
          <p:nvPr/>
        </p:nvSpPr>
        <p:spPr>
          <a:xfrm>
            <a:off x="5220072" y="1789192"/>
            <a:ext cx="3683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err="1"/>
              <a:t>Scenario</a:t>
            </a:r>
            <a:r>
              <a:rPr lang="pt-PT" b="1" dirty="0"/>
              <a:t> 4</a:t>
            </a:r>
            <a:r>
              <a:rPr lang="pt-PT" b="1" dirty="0" smtClean="0"/>
              <a:t> </a:t>
            </a:r>
            <a:r>
              <a:rPr lang="mr-IN" dirty="0" smtClean="0"/>
              <a:t>–</a:t>
            </a:r>
            <a:r>
              <a:rPr lang="pt-PT" dirty="0" smtClean="0"/>
              <a:t> Gateway Manager </a:t>
            </a:r>
            <a:r>
              <a:rPr lang="pt-PT" dirty="0" err="1" smtClean="0"/>
              <a:t>and</a:t>
            </a:r>
            <a:r>
              <a:rPr lang="pt-PT" dirty="0" smtClean="0"/>
              <a:t> CEP </a:t>
            </a:r>
            <a:r>
              <a:rPr lang="pt-PT" dirty="0" err="1"/>
              <a:t>Engine</a:t>
            </a:r>
            <a:r>
              <a:rPr lang="pt-PT" dirty="0"/>
              <a:t> </a:t>
            </a:r>
            <a:r>
              <a:rPr lang="pt-PT" dirty="0" err="1"/>
              <a:t>failure</a:t>
            </a:r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22" y="2501849"/>
            <a:ext cx="3597505" cy="3501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1" y="2501849"/>
            <a:ext cx="3586002" cy="34902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8703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6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Operational Scenarios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2934211" y="1747767"/>
            <a:ext cx="3275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 err="1"/>
              <a:t>Scenario</a:t>
            </a:r>
            <a:r>
              <a:rPr lang="pt-PT" b="1" dirty="0"/>
              <a:t> </a:t>
            </a:r>
            <a:r>
              <a:rPr lang="pt-PT" b="1" dirty="0" smtClean="0"/>
              <a:t>5 </a:t>
            </a:r>
            <a:r>
              <a:rPr lang="mr-IN" dirty="0" smtClean="0"/>
              <a:t>–</a:t>
            </a:r>
            <a:r>
              <a:rPr lang="pt-PT" dirty="0" smtClean="0"/>
              <a:t> MQTT Broker </a:t>
            </a:r>
            <a:r>
              <a:rPr lang="pt-PT" dirty="0" err="1" smtClean="0"/>
              <a:t>failure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503653"/>
            <a:ext cx="3597505" cy="35014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778" y="5892566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467287" y="1340768"/>
            <a:ext cx="8142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dirty="0" smtClean="0"/>
              <a:t>Implementation</a:t>
            </a:r>
            <a:endParaRPr lang="en-US" sz="60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73076" y="3974167"/>
            <a:ext cx="6930615" cy="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08076" y="3584949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62433" y="3584946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116790" y="3584945"/>
            <a:ext cx="1358316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666628" y="3584944"/>
            <a:ext cx="1358314" cy="78393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216464" y="3582200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 Results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670821" y="3582200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accent1">
                    <a:lumMod val="50000"/>
                  </a:schemeClr>
                </a:solidFill>
              </a:rPr>
              <a:t>Conclusion &amp; Future Work</a:t>
            </a:r>
            <a:endParaRPr 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91820" y="6309320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Architecture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59" y="1131990"/>
            <a:ext cx="5538282" cy="50692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778" y="5836102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8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Gateway Manager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509576"/>
            <a:ext cx="785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Implemented using </a:t>
            </a:r>
            <a:r>
              <a:rPr lang="en-GB" b="1" dirty="0" smtClean="0"/>
              <a:t>Python 3</a:t>
            </a:r>
            <a:r>
              <a:rPr lang="en-GB" dirty="0" smtClean="0"/>
              <a:t> and the </a:t>
            </a:r>
            <a:r>
              <a:rPr lang="en-GB" b="1" dirty="0" smtClean="0"/>
              <a:t>Eclipse </a:t>
            </a:r>
            <a:r>
              <a:rPr lang="en-GB" b="1" dirty="0" err="1" smtClean="0"/>
              <a:t>Paho</a:t>
            </a:r>
            <a:r>
              <a:rPr lang="en-GB" b="1" dirty="0" smtClean="0"/>
              <a:t> MQTT Python client</a:t>
            </a:r>
            <a:r>
              <a:rPr lang="en-GB" dirty="0" smtClean="0"/>
              <a:t> library.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2256028"/>
            <a:ext cx="331449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sz="2000" b="1" dirty="0" smtClean="0"/>
              <a:t>Implemented Features: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GB" sz="2000" b="1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dirty="0" smtClean="0"/>
              <a:t>Rule Parsing and Distribution;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dirty="0" smtClean="0"/>
              <a:t>System Awareness;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dirty="0" smtClean="0"/>
              <a:t>Devices configuration;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dirty="0" smtClean="0"/>
              <a:t>Gateway Manager Dashboard;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dirty="0" smtClean="0"/>
              <a:t>Gateway Failure Handling;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dirty="0" smtClean="0"/>
              <a:t>Gateways Synchronization.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sz="20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89" y="1945234"/>
            <a:ext cx="4536435" cy="4152237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454936" y="3356992"/>
            <a:ext cx="981160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67013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Gateway Manager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460" y="1471270"/>
            <a:ext cx="780697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sz="2000" b="1" dirty="0" smtClean="0"/>
              <a:t>Rule Parsing and Distribution: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GB" sz="2000" b="1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dirty="0" smtClean="0"/>
              <a:t>Receive rules from the Building Management, parse and divide the JSON into sub rules;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dirty="0" smtClean="0"/>
              <a:t>Distribute sub rules to available Gateways using a round-robin method.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sz="2000" dirty="0" smtClean="0"/>
          </a:p>
          <a:p>
            <a:r>
              <a:rPr lang="en-GB" sz="2000" b="1" dirty="0" smtClean="0"/>
              <a:t>Devices Configuration:</a:t>
            </a:r>
          </a:p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When a gateway connects to the system, publishes the devices within its range;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Balances and distribute the devices among the available gateways;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Uses a round-robin method.</a:t>
            </a:r>
          </a:p>
          <a:p>
            <a:endParaRPr lang="en-GB" b="1" dirty="0" smtClean="0"/>
          </a:p>
          <a:p>
            <a:endParaRPr lang="en-GB" sz="2000" b="1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0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52767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1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Gateway Manager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898" y="1484784"/>
            <a:ext cx="780697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System Awareness:</a:t>
            </a:r>
          </a:p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Subscribe to every component heartbeat MQTT topics;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Periodically checks if every component has sent the heartbeat message;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After 10 seconds without receiving an heartbeat from some component, begins implementing failure handling measures.</a:t>
            </a:r>
          </a:p>
          <a:p>
            <a:endParaRPr lang="en-GB" b="1" dirty="0" smtClean="0"/>
          </a:p>
          <a:p>
            <a:pPr lvl="0"/>
            <a:r>
              <a:rPr lang="en-GB" sz="2000" b="1" dirty="0" smtClean="0"/>
              <a:t>Gateway Failure Handling:</a:t>
            </a:r>
            <a:endParaRPr lang="en-GB" sz="2000" b="1" dirty="0"/>
          </a:p>
          <a:p>
            <a:endParaRPr lang="en-GB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Checks which gateways have the lost devices within its range;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Distribute and inform gateways to take over those devices;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Redistribute rules among available gateways.</a:t>
            </a:r>
            <a:endParaRPr lang="en-GB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0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8069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3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Gateway Manager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460" y="1471270"/>
            <a:ext cx="7806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Gateways Synchronization:</a:t>
            </a:r>
          </a:p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Sends to gateways information regarding which rules and devices are controlled by each gateway.</a:t>
            </a:r>
          </a:p>
          <a:p>
            <a:pPr marL="342900" indent="-342900">
              <a:buFont typeface="Arial" charset="0"/>
              <a:buChar char="•"/>
            </a:pPr>
            <a:endParaRPr lang="en-GB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Useful in Scenario 5.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384" y="2578234"/>
            <a:ext cx="3749424" cy="36492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62390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Gateway Manager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512" y="1545768"/>
            <a:ext cx="352839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dirty="0"/>
              <a:t>Gateway Manager Dashboard:</a:t>
            </a:r>
          </a:p>
          <a:p>
            <a:endParaRPr lang="en-GB" sz="2000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Implemented using </a:t>
            </a:r>
            <a:r>
              <a:rPr lang="en-GB" b="1" dirty="0" smtClean="0"/>
              <a:t>Flask</a:t>
            </a:r>
            <a:r>
              <a:rPr lang="en-GB" dirty="0" smtClean="0"/>
              <a:t>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Information about each gateway’s state;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Turn gateways on/off;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List of rules and its locations;</a:t>
            </a:r>
            <a:endParaRPr lang="en-GB" dirty="0"/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List of </a:t>
            </a:r>
            <a:r>
              <a:rPr lang="en-GB" dirty="0" smtClean="0"/>
              <a:t>devices </a:t>
            </a:r>
            <a:r>
              <a:rPr lang="en-GB" dirty="0"/>
              <a:t>and </a:t>
            </a:r>
            <a:r>
              <a:rPr lang="en-GB" dirty="0" smtClean="0"/>
              <a:t>which </a:t>
            </a:r>
            <a:r>
              <a:rPr lang="en-GB" dirty="0"/>
              <a:t>gateways </a:t>
            </a:r>
            <a:r>
              <a:rPr lang="en-GB" dirty="0" smtClean="0"/>
              <a:t>control them;</a:t>
            </a:r>
            <a:endParaRPr lang="en-GB" sz="20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pic>
        <p:nvPicPr>
          <p:cNvPr id="1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3"/>
          <a:stretch/>
        </p:blipFill>
        <p:spPr>
          <a:xfrm>
            <a:off x="3338906" y="2060848"/>
            <a:ext cx="5805094" cy="3550425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57408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8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467287" y="1340768"/>
            <a:ext cx="8142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dirty="0"/>
              <a:t>Motivation &amp; Objectives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076" y="3974167"/>
            <a:ext cx="6930615" cy="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08076" y="3584949"/>
            <a:ext cx="1262835" cy="78393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Motivation &amp; Objectives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662433" y="3584946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116790" y="3584945"/>
            <a:ext cx="1358316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66628" y="3584944"/>
            <a:ext cx="1358314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216464" y="3584944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 Results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670821" y="3584944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accent1">
                    <a:lumMod val="50000"/>
                  </a:schemeClr>
                </a:solidFill>
              </a:rPr>
              <a:t>Conclusion &amp; Future Work</a:t>
            </a:r>
            <a:endParaRPr 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92280" y="635635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Gateway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856" y="1900893"/>
            <a:ext cx="363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Implemented using </a:t>
            </a:r>
            <a:r>
              <a:rPr lang="en-GB" b="1" dirty="0" err="1" smtClean="0"/>
              <a:t>Micropython</a:t>
            </a:r>
            <a:r>
              <a:rPr lang="en-GB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err="1" smtClean="0"/>
              <a:t>Avahi</a:t>
            </a:r>
            <a:r>
              <a:rPr lang="en-GB" dirty="0" smtClean="0"/>
              <a:t> </a:t>
            </a:r>
            <a:r>
              <a:rPr lang="en-GB" dirty="0"/>
              <a:t>Multicast </a:t>
            </a:r>
            <a:r>
              <a:rPr lang="en-GB" dirty="0" err="1" smtClean="0"/>
              <a:t>mDNS</a:t>
            </a:r>
            <a:r>
              <a:rPr lang="en-GB" dirty="0" smtClean="0"/>
              <a:t> </a:t>
            </a:r>
            <a:r>
              <a:rPr lang="en-GB" dirty="0" err="1" smtClean="0"/>
              <a:t>deamon</a:t>
            </a:r>
            <a:r>
              <a:rPr lang="en-GB" dirty="0" smtClean="0"/>
              <a:t>. 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9856" y="3572117"/>
            <a:ext cx="518457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sz="2000" b="1" dirty="0" smtClean="0"/>
              <a:t>Implemented Features: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GB" sz="2000" b="1" dirty="0" smtClean="0"/>
          </a:p>
          <a:p>
            <a:pPr marL="285750" indent="-285750">
              <a:buFont typeface="Arial" charset="0"/>
              <a:buChar char="•"/>
              <a:defRPr/>
            </a:pPr>
            <a:r>
              <a:rPr lang="en-GB" dirty="0"/>
              <a:t>Devices Configuration </a:t>
            </a:r>
            <a:r>
              <a:rPr lang="en-GB" dirty="0" smtClean="0"/>
              <a:t>and Management;</a:t>
            </a:r>
            <a:endParaRPr lang="en-GB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  <a:p>
            <a:pPr marL="285750" indent="-285750">
              <a:buFont typeface="Arial" charset="0"/>
              <a:buChar char="•"/>
              <a:defRPr/>
            </a:pPr>
            <a:r>
              <a:rPr lang="en-GB" dirty="0"/>
              <a:t>Rule </a:t>
            </a:r>
            <a:r>
              <a:rPr lang="en-GB" dirty="0" smtClean="0"/>
              <a:t>Parser;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  <a:p>
            <a:pPr marL="285750" indent="-285750">
              <a:buFont typeface="Arial" charset="0"/>
              <a:buChar char="•"/>
              <a:defRPr/>
            </a:pPr>
            <a:r>
              <a:rPr lang="en-GB" dirty="0"/>
              <a:t>Gateway Automation </a:t>
            </a:r>
            <a:r>
              <a:rPr lang="en-GB" dirty="0" smtClean="0"/>
              <a:t>Engine</a:t>
            </a:r>
            <a:r>
              <a:rPr lang="en-GB" dirty="0"/>
              <a:t>.</a:t>
            </a:r>
            <a:endParaRPr lang="en-GB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390" y="1662163"/>
            <a:ext cx="4536435" cy="4152237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666413" y="4509120"/>
            <a:ext cx="410445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08425" y="5916084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Gateway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7014" y="1597031"/>
            <a:ext cx="780697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Devices Configuration and </a:t>
            </a:r>
            <a:r>
              <a:rPr lang="en-GB" sz="2000" b="1" dirty="0" smtClean="0"/>
              <a:t>Management:</a:t>
            </a:r>
          </a:p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Gateways report available devices when connected;</a:t>
            </a:r>
          </a:p>
          <a:p>
            <a:pPr marL="342900" indent="-342900">
              <a:buFont typeface="Arial" charset="0"/>
              <a:buChar char="•"/>
            </a:pPr>
            <a:endParaRPr lang="en-GB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The BM and GM respond with device’s publish topics;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Gateways subscribe to its device’s topics in the MQTT Broker;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Gateways start publishing events to the corresponding topics.</a:t>
            </a:r>
          </a:p>
          <a:p>
            <a:endParaRPr lang="en-GB" b="1" dirty="0" smtClean="0"/>
          </a:p>
          <a:p>
            <a:r>
              <a:rPr lang="en-GB" sz="2000" b="1" dirty="0"/>
              <a:t>Rule Parser:</a:t>
            </a:r>
          </a:p>
          <a:p>
            <a:endParaRPr lang="en-GB" sz="2000" b="1" dirty="0"/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Parse sub rule sent by the Gateway Manager;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Create objects for each action specification;</a:t>
            </a:r>
          </a:p>
          <a:p>
            <a:endParaRPr lang="en-GB" b="1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3610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Gateway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1531" y="1449317"/>
            <a:ext cx="41068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Gateway Automation Engine:</a:t>
            </a:r>
          </a:p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endParaRPr lang="en-GB" b="1" dirty="0" smtClean="0"/>
          </a:p>
          <a:p>
            <a:pPr marL="342900" indent="-342900">
              <a:buFont typeface="Arial" charset="0"/>
              <a:buChar char="•"/>
            </a:pPr>
            <a:endParaRPr lang="en-GB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b="1" dirty="0" smtClean="0"/>
              <a:t>Function</a:t>
            </a:r>
            <a:r>
              <a:rPr lang="en-GB" dirty="0" smtClean="0"/>
              <a:t>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dirty="0" smtClean="0"/>
              <a:t>Set Value;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dirty="0" smtClean="0"/>
              <a:t>Set Percent;</a:t>
            </a:r>
          </a:p>
          <a:p>
            <a:pPr marL="800100" lvl="1" indent="-342900">
              <a:buFont typeface="Arial" charset="0"/>
              <a:buChar char="•"/>
            </a:pPr>
            <a:endParaRPr lang="en-GB" dirty="0" smtClean="0"/>
          </a:p>
          <a:p>
            <a:pPr marL="342900" indent="-342900">
              <a:buFont typeface="Arial" charset="0"/>
              <a:buChar char="•"/>
            </a:pPr>
            <a:r>
              <a:rPr lang="en-GB" b="1" dirty="0" smtClean="0"/>
              <a:t>Filter</a:t>
            </a:r>
            <a:r>
              <a:rPr lang="en-GB" dirty="0" smtClean="0"/>
              <a:t>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dirty="0" smtClean="0"/>
              <a:t>=, !=, &gt;, &lt;, &gt;=, &lt;=;</a:t>
            </a:r>
          </a:p>
          <a:p>
            <a:pPr marL="800100" lvl="1" indent="-342900">
              <a:buFont typeface="Arial" charset="0"/>
              <a:buChar char="•"/>
            </a:pPr>
            <a:endParaRPr lang="en-GB" dirty="0" smtClean="0"/>
          </a:p>
          <a:p>
            <a:pPr marL="342900" indent="-342900">
              <a:buFont typeface="Arial" charset="0"/>
              <a:buChar char="•"/>
            </a:pPr>
            <a:r>
              <a:rPr lang="en-GB" b="1" dirty="0" smtClean="0"/>
              <a:t>Window</a:t>
            </a:r>
            <a:r>
              <a:rPr lang="en-GB" dirty="0" smtClean="0"/>
              <a:t>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dirty="0" smtClean="0"/>
              <a:t>Time Window;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dirty="0" smtClean="0"/>
              <a:t>Length Window;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6" y="2217814"/>
            <a:ext cx="7020272" cy="39834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3610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32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54148" y="1394904"/>
            <a:ext cx="41068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b="1" dirty="0" smtClean="0"/>
          </a:p>
          <a:p>
            <a:endParaRPr lang="en-GB" sz="2000" b="1" dirty="0" smtClean="0"/>
          </a:p>
          <a:p>
            <a:endParaRPr lang="en-GB" sz="2000" b="1" dirty="0" smtClean="0"/>
          </a:p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b="1" dirty="0"/>
              <a:t>Aggregator: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dirty="0" smtClean="0"/>
              <a:t>Average;</a:t>
            </a:r>
            <a:endParaRPr lang="en-GB" dirty="0"/>
          </a:p>
          <a:p>
            <a:pPr marL="800100" lvl="1" indent="-342900">
              <a:buFont typeface="Arial" charset="0"/>
              <a:buChar char="•"/>
            </a:pPr>
            <a:r>
              <a:rPr lang="en-GB" dirty="0"/>
              <a:t>Any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dirty="0" smtClean="0"/>
              <a:t>None</a:t>
            </a:r>
          </a:p>
          <a:p>
            <a:pPr marL="800100" lvl="1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b="1" dirty="0"/>
              <a:t>Converter</a:t>
            </a:r>
            <a:r>
              <a:rPr lang="en-GB" dirty="0"/>
              <a:t>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dirty="0"/>
              <a:t>Lux to Percent;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dirty="0"/>
              <a:t>Set 1, Set 0</a:t>
            </a:r>
            <a:r>
              <a:rPr lang="en-GB" dirty="0" smtClean="0"/>
              <a:t>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1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Gateway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1530" y="2996952"/>
            <a:ext cx="47885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Check to which actions the event apply;</a:t>
            </a:r>
          </a:p>
          <a:p>
            <a:pPr marL="342900" indent="-342900">
              <a:buFont typeface="Arial" charset="0"/>
              <a:buChar char="•"/>
            </a:pPr>
            <a:endParaRPr lang="en-GB" dirty="0" smtClean="0"/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Process and send values to the target topics.</a:t>
            </a:r>
          </a:p>
          <a:p>
            <a:endParaRPr lang="en-GB" b="1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95" y="1110132"/>
            <a:ext cx="3160491" cy="5229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1529" y="2008916"/>
            <a:ext cx="478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Gateway </a:t>
            </a:r>
            <a:r>
              <a:rPr lang="en-GB" sz="2000" b="1" smtClean="0"/>
              <a:t>Automation Engine: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3610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Operational </a:t>
            </a:r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Scenarios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6" y="2200478"/>
            <a:ext cx="3629726" cy="353277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87530" y="1580538"/>
            <a:ext cx="4760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000" b="1" dirty="0" err="1"/>
              <a:t>Scenario</a:t>
            </a:r>
            <a:r>
              <a:rPr lang="pt-PT" sz="2000" b="1" dirty="0"/>
              <a:t> </a:t>
            </a:r>
            <a:r>
              <a:rPr lang="pt-PT" sz="2000" b="1" dirty="0" smtClean="0"/>
              <a:t>1 </a:t>
            </a:r>
            <a:r>
              <a:rPr lang="pt-PT" sz="2000" dirty="0" smtClean="0"/>
              <a:t>-</a:t>
            </a:r>
            <a:r>
              <a:rPr lang="pt-PT" sz="2000" b="1" dirty="0" smtClean="0"/>
              <a:t> </a:t>
            </a:r>
            <a:r>
              <a:rPr lang="pt-PT" sz="2000" dirty="0" err="1" smtClean="0"/>
              <a:t>All</a:t>
            </a:r>
            <a:r>
              <a:rPr lang="pt-PT" sz="2000" dirty="0" smtClean="0"/>
              <a:t> </a:t>
            </a:r>
            <a:r>
              <a:rPr lang="pt-PT" sz="2000" dirty="0" err="1" smtClean="0"/>
              <a:t>components</a:t>
            </a:r>
            <a:r>
              <a:rPr lang="pt-PT" sz="2000" dirty="0" smtClean="0"/>
              <a:t> are </a:t>
            </a:r>
            <a:r>
              <a:rPr lang="pt-PT" sz="2000" dirty="0" err="1" smtClean="0"/>
              <a:t>operational</a:t>
            </a:r>
            <a:endParaRPr lang="pt-PT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387530" y="2935815"/>
            <a:ext cx="47885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Gateways publish device events;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CEP Engine process events;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 failure handling operational.</a:t>
            </a:r>
            <a:endParaRPr lang="en-GB" b="1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88947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Operational </a:t>
            </a:r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Scenarios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6" y="2200478"/>
            <a:ext cx="3629726" cy="353277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87530" y="1580538"/>
            <a:ext cx="3394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000" b="1" dirty="0" err="1"/>
              <a:t>Scenario</a:t>
            </a:r>
            <a:r>
              <a:rPr lang="pt-PT" sz="2000" b="1" dirty="0"/>
              <a:t> 2 </a:t>
            </a:r>
            <a:r>
              <a:rPr lang="pt-PT" sz="2000" dirty="0"/>
              <a:t>- CEP </a:t>
            </a:r>
            <a:r>
              <a:rPr lang="pt-PT" sz="2000" dirty="0" err="1"/>
              <a:t>Engine</a:t>
            </a:r>
            <a:r>
              <a:rPr lang="pt-PT" sz="2000" dirty="0"/>
              <a:t> </a:t>
            </a:r>
            <a:r>
              <a:rPr lang="pt-PT" sz="2000" dirty="0" err="1"/>
              <a:t>failure</a:t>
            </a:r>
            <a:endParaRPr lang="pt-PT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87530" y="2935815"/>
            <a:ext cx="47885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Gateways publish device events;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Gateway’s </a:t>
            </a:r>
            <a:r>
              <a:rPr lang="en-GB" dirty="0"/>
              <a:t>a</a:t>
            </a:r>
            <a:r>
              <a:rPr lang="en-GB" dirty="0" smtClean="0"/>
              <a:t>utomation engine process events;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 failure handling operational.</a:t>
            </a:r>
            <a:endParaRPr lang="en-GB" b="1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5716" y="5888947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4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Operational </a:t>
            </a:r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Scenarios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5" y="2200477"/>
            <a:ext cx="3629727" cy="353277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87530" y="1580538"/>
            <a:ext cx="4195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000" b="1" dirty="0" err="1"/>
              <a:t>Scenario</a:t>
            </a:r>
            <a:r>
              <a:rPr lang="pt-PT" sz="2000" b="1" dirty="0"/>
              <a:t> 3 </a:t>
            </a:r>
            <a:r>
              <a:rPr lang="mr-IN" sz="2000" dirty="0"/>
              <a:t>–</a:t>
            </a:r>
            <a:r>
              <a:rPr lang="pt-PT" sz="2000" dirty="0"/>
              <a:t> Gateway Manager </a:t>
            </a:r>
            <a:r>
              <a:rPr lang="pt-PT" sz="2000" dirty="0" err="1"/>
              <a:t>Failure</a:t>
            </a:r>
            <a:endParaRPr lang="pt-PT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87530" y="2935815"/>
            <a:ext cx="47885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Gateways publish device events;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CEP Engine process events;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 failure handling disabled.</a:t>
            </a:r>
            <a:endParaRPr lang="en-GB" b="1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88947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Operational </a:t>
            </a:r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Scenarios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7530" y="1580538"/>
            <a:ext cx="5819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000" b="1" dirty="0" err="1"/>
              <a:t>Scenario</a:t>
            </a:r>
            <a:r>
              <a:rPr lang="pt-PT" sz="2000" b="1" dirty="0"/>
              <a:t> 4 </a:t>
            </a:r>
            <a:r>
              <a:rPr lang="mr-IN" sz="2000" dirty="0"/>
              <a:t>–</a:t>
            </a:r>
            <a:r>
              <a:rPr lang="pt-PT" sz="2000" dirty="0"/>
              <a:t> Gateway Manager </a:t>
            </a:r>
            <a:r>
              <a:rPr lang="pt-PT" sz="2000" dirty="0" err="1"/>
              <a:t>and</a:t>
            </a:r>
            <a:r>
              <a:rPr lang="pt-PT" sz="2000" dirty="0"/>
              <a:t> CEP </a:t>
            </a:r>
            <a:r>
              <a:rPr lang="pt-PT" sz="2000" dirty="0" err="1"/>
              <a:t>Engine</a:t>
            </a:r>
            <a:r>
              <a:rPr lang="pt-PT" sz="2000" dirty="0"/>
              <a:t> </a:t>
            </a:r>
            <a:r>
              <a:rPr lang="pt-PT" sz="2000" dirty="0" err="1"/>
              <a:t>failure</a:t>
            </a:r>
            <a:endParaRPr lang="pt-PT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5" y="2200476"/>
            <a:ext cx="3629727" cy="35327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7530" y="2935815"/>
            <a:ext cx="47885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Gateways publish device events;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Gateway’s </a:t>
            </a:r>
            <a:r>
              <a:rPr lang="en-GB" dirty="0"/>
              <a:t>a</a:t>
            </a:r>
            <a:r>
              <a:rPr lang="en-GB" dirty="0" smtClean="0"/>
              <a:t>utomation engine process events;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 failure handling disabled.</a:t>
            </a:r>
            <a:endParaRPr lang="en-GB" b="1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36835" y="5888947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2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Operational </a:t>
            </a:r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Scenarios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15" y="2197625"/>
            <a:ext cx="3632657" cy="353563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87530" y="1580538"/>
            <a:ext cx="363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000" b="1" dirty="0" err="1"/>
              <a:t>Scenario</a:t>
            </a:r>
            <a:r>
              <a:rPr lang="pt-PT" sz="2000" b="1" dirty="0"/>
              <a:t> 5 </a:t>
            </a:r>
            <a:r>
              <a:rPr lang="mr-IN" sz="2000" dirty="0"/>
              <a:t>–</a:t>
            </a:r>
            <a:r>
              <a:rPr lang="pt-PT" sz="2000" dirty="0"/>
              <a:t> MQTT Broker </a:t>
            </a:r>
            <a:r>
              <a:rPr lang="pt-PT" sz="2000" dirty="0" err="1"/>
              <a:t>failure</a:t>
            </a:r>
            <a:endParaRPr lang="pt-PT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387530" y="2935815"/>
            <a:ext cx="47885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Gateways publish device events directly to other gateways;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Gateway’s </a:t>
            </a:r>
            <a:r>
              <a:rPr lang="en-GB" dirty="0"/>
              <a:t>a</a:t>
            </a:r>
            <a:r>
              <a:rPr lang="en-GB" dirty="0" smtClean="0"/>
              <a:t>utomation engine process events;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Gateway failure handling disabled.</a:t>
            </a:r>
            <a:endParaRPr lang="en-GB" b="1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12329" y="5892566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467287" y="1340768"/>
            <a:ext cx="8142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dirty="0" smtClean="0"/>
              <a:t>Evaluation &amp; Results</a:t>
            </a:r>
            <a:endParaRPr lang="en-US" sz="60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73076" y="3974167"/>
            <a:ext cx="6930615" cy="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08076" y="3584949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62433" y="3584946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116790" y="3584945"/>
            <a:ext cx="1358316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666628" y="3584944"/>
            <a:ext cx="1358314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216754" y="3582200"/>
            <a:ext cx="1262835" cy="78393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Evaluation &amp; Results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665742" y="3582199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accent1">
                    <a:lumMod val="50000"/>
                  </a:schemeClr>
                </a:solidFill>
              </a:rPr>
              <a:t>Conclusion &amp; Future Work</a:t>
            </a:r>
            <a:endParaRPr 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1177" y="6309320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Problems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Motivation &amp; Objectives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28" name="Rectangle 27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Motivation &amp; Objectives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9932" y="2271085"/>
            <a:ext cx="813690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900" dirty="0" smtClean="0"/>
              <a:t>Non-residential buildings take a huge part of the worldwide energy consumption;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900" dirty="0" smtClean="0"/>
              <a:t>Building </a:t>
            </a:r>
            <a:r>
              <a:rPr lang="en-US" sz="1900" dirty="0"/>
              <a:t>Automation Systems </a:t>
            </a:r>
            <a:r>
              <a:rPr lang="en-US" sz="1900" dirty="0" smtClean="0"/>
              <a:t>solutions </a:t>
            </a:r>
            <a:r>
              <a:rPr lang="en-US" sz="1900" dirty="0"/>
              <a:t>are very </a:t>
            </a:r>
            <a:r>
              <a:rPr lang="en-US" sz="1900" dirty="0" smtClean="0"/>
              <a:t>expensive;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900" dirty="0" smtClean="0"/>
              <a:t>Most of the solutions are proprietary and therefore, the hardware, installation and management is controlled by the same vendor.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48475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Deployment Scenario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Evaluation &amp; Results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06" y="1295482"/>
            <a:ext cx="3894437" cy="47978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9750" y="1762938"/>
            <a:ext cx="45363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Deployment </a:t>
            </a:r>
            <a:r>
              <a:rPr lang="en-US" dirty="0"/>
              <a:t>in IT Building </a:t>
            </a:r>
            <a:r>
              <a:rPr lang="en-US" dirty="0" smtClean="0"/>
              <a:t>internal network.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Virtual machine with Gateway Manager software and dashboard.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Virtual machine with </a:t>
            </a:r>
            <a:r>
              <a:rPr lang="en-US" dirty="0" smtClean="0"/>
              <a:t>Building Management.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Virtual machine with WSO2 CEP.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err="1" smtClean="0"/>
              <a:t>Mosquitto</a:t>
            </a:r>
            <a:r>
              <a:rPr lang="en-US" dirty="0" smtClean="0"/>
              <a:t> MQTT Broker.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Two Raspberry Pi 3 as Gateways.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88362" y="5886442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Performance Results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Evaluation &amp; Results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7530" y="1580538"/>
            <a:ext cx="4653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000" b="1" dirty="0" smtClean="0"/>
              <a:t>Gateway </a:t>
            </a:r>
            <a:r>
              <a:rPr lang="pt-PT" sz="2000" b="1" dirty="0" err="1" smtClean="0"/>
              <a:t>Automation</a:t>
            </a:r>
            <a:r>
              <a:rPr lang="pt-PT" sz="2000" b="1" dirty="0" smtClean="0"/>
              <a:t> </a:t>
            </a:r>
            <a:r>
              <a:rPr lang="pt-PT" sz="2000" b="1" dirty="0" err="1" smtClean="0"/>
              <a:t>Engine</a:t>
            </a:r>
            <a:r>
              <a:rPr lang="pt-PT" sz="2000" b="1" dirty="0" smtClean="0"/>
              <a:t> Performance</a:t>
            </a:r>
            <a:endParaRPr lang="pt-PT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87530" y="2413773"/>
            <a:ext cx="7776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Stress test:</a:t>
            </a:r>
          </a:p>
          <a:p>
            <a:pPr marL="671513" lvl="1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Measure the time to process 1, 10, 100, 1000 and 10000 consecutive events.</a:t>
            </a:r>
          </a:p>
          <a:p>
            <a:pPr marL="671513" lvl="1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10 runs each.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3610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 Performance Results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Evaluation &amp; Results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162005"/>
              </p:ext>
            </p:extLst>
          </p:nvPr>
        </p:nvGraphicFramePr>
        <p:xfrm>
          <a:off x="0" y="1066800"/>
          <a:ext cx="5699584" cy="3892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89" y="5012677"/>
            <a:ext cx="5652120" cy="12426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58240" y="1411554"/>
            <a:ext cx="4011463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Average of 4 to 6 </a:t>
            </a:r>
            <a:r>
              <a:rPr lang="en-US" dirty="0" err="1" smtClean="0"/>
              <a:t>ms</a:t>
            </a:r>
            <a:r>
              <a:rPr lang="en-US" dirty="0" smtClean="0"/>
              <a:t> to process a single event.</a:t>
            </a:r>
            <a:endParaRPr lang="en-US" dirty="0"/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CPU usage: </a:t>
            </a:r>
          </a:p>
          <a:p>
            <a:pPr marL="671513" lvl="1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Idle: 1 core 100%</a:t>
            </a:r>
          </a:p>
          <a:p>
            <a:pPr marL="671513" lvl="1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10000 events: 100% core 1</a:t>
            </a:r>
          </a:p>
          <a:p>
            <a:pPr lvl="4">
              <a:lnSpc>
                <a:spcPct val="200000"/>
              </a:lnSpc>
            </a:pPr>
            <a:r>
              <a:rPr lang="en-US" dirty="0"/>
              <a:t> </a:t>
            </a:r>
            <a:r>
              <a:rPr lang="en-US" dirty="0" smtClean="0"/>
              <a:t>   16% core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90252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 Performance Results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Evaluation &amp; Results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7530" y="1580538"/>
            <a:ext cx="2692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000" b="1" dirty="0" smtClean="0"/>
              <a:t>Gateway </a:t>
            </a:r>
            <a:r>
              <a:rPr lang="pt-PT" sz="2000" b="1" dirty="0" err="1" smtClean="0"/>
              <a:t>Reaction</a:t>
            </a:r>
            <a:r>
              <a:rPr lang="pt-PT" sz="2000" b="1" dirty="0" smtClean="0"/>
              <a:t> Time</a:t>
            </a:r>
            <a:endParaRPr lang="pt-PT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87530" y="2049956"/>
            <a:ext cx="82169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Reaction time to a failure in the CEP Engine.</a:t>
            </a:r>
          </a:p>
          <a:p>
            <a:pPr marL="671513" lvl="1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Disable the CEP Engine.</a:t>
            </a:r>
          </a:p>
          <a:p>
            <a:pPr marL="671513" lvl="1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Measure the time needed for a Gateway to start processing events.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Reaction time to a Gateway Failure.</a:t>
            </a:r>
          </a:p>
          <a:p>
            <a:pPr marL="671513" lvl="1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Two Gateways with the same devices sending heartbeats in 5 second intervals.</a:t>
            </a:r>
          </a:p>
          <a:p>
            <a:pPr marL="671513" lvl="1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Disable Gateway 1. </a:t>
            </a:r>
          </a:p>
          <a:p>
            <a:pPr marL="671513" lvl="1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Measure Gateway’s 2 reaction time and later Gateway’s 1 recovery time.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5716" y="5907019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 Performance Results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Evaluation &amp; Results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7530" y="1274005"/>
            <a:ext cx="2596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smtClean="0"/>
              <a:t>Failure </a:t>
            </a:r>
            <a:r>
              <a:rPr lang="en-US" b="1" dirty="0"/>
              <a:t>in the </a:t>
            </a:r>
            <a:r>
              <a:rPr lang="en-US" b="1" dirty="0" smtClean="0"/>
              <a:t>CEP </a:t>
            </a:r>
            <a:r>
              <a:rPr lang="en-US" b="1" dirty="0"/>
              <a:t>Engine.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7530" y="1781815"/>
            <a:ext cx="46885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Gateways wait 5 seconds before conclude that the CEP Engine is unreachable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endParaRPr lang="en-US" dirty="0" smtClean="0"/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10</a:t>
            </a:r>
            <a:r>
              <a:rPr lang="en-US" dirty="0" smtClean="0"/>
              <a:t> </a:t>
            </a:r>
            <a:r>
              <a:rPr lang="en-US" dirty="0" smtClean="0"/>
              <a:t>runs.</a:t>
            </a:r>
            <a:endParaRPr lang="en-US" dirty="0"/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Average of 7.3 sec of reaction time.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580112" y="2333482"/>
            <a:ext cx="2901200" cy="2823710"/>
            <a:chOff x="5886956" y="1500558"/>
            <a:chExt cx="2901200" cy="28237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956" y="1500558"/>
              <a:ext cx="2901200" cy="28237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8271" y="1500558"/>
              <a:ext cx="858262" cy="858262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8" y="4775415"/>
            <a:ext cx="3312368" cy="11674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37591" y="588069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 Performance Results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Evaluation &amp; Results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84760" y="1837197"/>
            <a:ext cx="2168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smtClean="0"/>
              <a:t>Reaction to a failure.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0065" y="2367867"/>
            <a:ext cx="4688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10</a:t>
            </a:r>
            <a:r>
              <a:rPr lang="en-US" dirty="0" smtClean="0"/>
              <a:t> </a:t>
            </a:r>
            <a:r>
              <a:rPr lang="en-US" dirty="0" smtClean="0"/>
              <a:t>runs.</a:t>
            </a:r>
            <a:endParaRPr lang="en-US" dirty="0"/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Average of 13.2 sec of reaction time.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56667" y="1837197"/>
            <a:ext cx="246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smtClean="0"/>
              <a:t>Recovery from a failure.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61" y="4380067"/>
            <a:ext cx="3283686" cy="110516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91796" y="2367867"/>
            <a:ext cx="4688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10</a:t>
            </a:r>
            <a:r>
              <a:rPr lang="en-US" dirty="0" smtClean="0"/>
              <a:t> </a:t>
            </a:r>
            <a:r>
              <a:rPr lang="en-US" dirty="0" smtClean="0"/>
              <a:t>runs.</a:t>
            </a:r>
            <a:endParaRPr lang="en-US" dirty="0"/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Average of 164 </a:t>
            </a:r>
            <a:r>
              <a:rPr lang="en-US" dirty="0" err="1" smtClean="0"/>
              <a:t>ms</a:t>
            </a:r>
            <a:r>
              <a:rPr lang="en-US" dirty="0" smtClean="0"/>
              <a:t> of recovery time.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23" y="4380067"/>
            <a:ext cx="3410538" cy="11059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29496" y="5877272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3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37680" y="1367070"/>
            <a:ext cx="8401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smtClean="0"/>
              <a:t>Conclusion &amp; Future Work</a:t>
            </a:r>
            <a:endParaRPr lang="en-US" sz="60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73076" y="3974167"/>
            <a:ext cx="6930615" cy="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08076" y="3584949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62433" y="3584946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116790" y="3584945"/>
            <a:ext cx="1358316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666628" y="3584944"/>
            <a:ext cx="1358314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216464" y="3582200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 Results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670821" y="3582199"/>
            <a:ext cx="1262835" cy="78393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Conclusion &amp; Future Work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309320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Conclusion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Conclusion &amp; Future Work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2884" y="583610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47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9925" y="2058184"/>
            <a:ext cx="82169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proposed objectives were achieved</a:t>
            </a:r>
            <a:r>
              <a:rPr lang="en-US" dirty="0" smtClean="0"/>
              <a:t>;</a:t>
            </a:r>
            <a:endParaRPr lang="en-US" dirty="0"/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Failure handling of different operational scenarios</a:t>
            </a:r>
            <a:r>
              <a:rPr lang="en-US" dirty="0" smtClean="0"/>
              <a:t>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Modular </a:t>
            </a:r>
            <a:r>
              <a:rPr lang="en-US" dirty="0" smtClean="0"/>
              <a:t>and lightweight solution</a:t>
            </a:r>
            <a:r>
              <a:rPr lang="en-US" dirty="0"/>
              <a:t>.</a:t>
            </a:r>
            <a:endParaRPr lang="en-US" dirty="0" smtClean="0"/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endParaRPr lang="en-US" dirty="0" smtClean="0"/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Some problems found:</a:t>
            </a:r>
          </a:p>
          <a:p>
            <a:pPr marL="671513" lvl="1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Handle of Gateway’s failures dependent on the Gateway Manager’s state;</a:t>
            </a:r>
          </a:p>
          <a:p>
            <a:pPr marL="671513" lvl="1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err="1"/>
              <a:t>Micropython’s</a:t>
            </a:r>
            <a:r>
              <a:rPr lang="en-US" dirty="0"/>
              <a:t> limitations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Future Work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Conclusion &amp; Future Work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63374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48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9925" y="2584120"/>
            <a:ext cx="8216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Persistence;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Security;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Implement service discovery in Gateways;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Extend Gateway’s Automation Engine modules.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68" y="215065"/>
            <a:ext cx="1442063" cy="576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57376"/>
            <a:ext cx="2034215" cy="374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088" y="333376"/>
            <a:ext cx="315161" cy="3402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149080"/>
            <a:ext cx="9144000" cy="2708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Bernardo Ferreira</a:t>
            </a:r>
            <a:endParaRPr lang="en-US" sz="2000" b="1" dirty="0"/>
          </a:p>
          <a:p>
            <a:pPr algn="ctr"/>
            <a:r>
              <a:rPr lang="en-US" sz="1500" dirty="0"/>
              <a:t>Supervisor: Prof. Dr. </a:t>
            </a:r>
            <a:r>
              <a:rPr lang="en-US" sz="1500" dirty="0" err="1" smtClean="0"/>
              <a:t>João</a:t>
            </a:r>
            <a:r>
              <a:rPr lang="en-US" sz="1500" dirty="0" smtClean="0"/>
              <a:t> Paulo </a:t>
            </a:r>
            <a:r>
              <a:rPr lang="en-US" sz="1500" dirty="0" err="1" smtClean="0"/>
              <a:t>Barraca</a:t>
            </a:r>
            <a:endParaRPr lang="en-US" sz="1500" dirty="0"/>
          </a:p>
          <a:p>
            <a:pPr algn="ctr"/>
            <a:r>
              <a:rPr lang="en-US" sz="1500" dirty="0"/>
              <a:t>Co-supervisor: </a:t>
            </a:r>
            <a:r>
              <a:rPr lang="en-US" sz="1500" dirty="0" err="1" smtClean="0"/>
              <a:t>Mestre</a:t>
            </a:r>
            <a:r>
              <a:rPr lang="en-US" sz="1500" dirty="0" smtClean="0"/>
              <a:t> </a:t>
            </a:r>
            <a:r>
              <a:rPr lang="en-US" sz="1500" dirty="0" err="1" smtClean="0"/>
              <a:t>Nuno</a:t>
            </a:r>
            <a:r>
              <a:rPr lang="en-US" sz="1500" dirty="0" smtClean="0"/>
              <a:t> </a:t>
            </a:r>
            <a:r>
              <a:rPr lang="en-US" sz="1500" dirty="0" err="1" smtClean="0"/>
              <a:t>Lourenço</a:t>
            </a:r>
            <a:endParaRPr lang="en-US" sz="1500" dirty="0"/>
          </a:p>
          <a:p>
            <a:pPr algn="ctr"/>
            <a:r>
              <a:rPr lang="en-US" sz="1500" dirty="0" smtClean="0"/>
              <a:t>Examiner: </a:t>
            </a:r>
            <a:r>
              <a:rPr lang="en-US" sz="1500" dirty="0"/>
              <a:t>Prof. Dr. </a:t>
            </a:r>
            <a:r>
              <a:rPr lang="en-US" sz="1500" dirty="0" smtClean="0"/>
              <a:t>Jorge </a:t>
            </a:r>
            <a:r>
              <a:rPr lang="en-US" sz="1500" dirty="0" err="1" smtClean="0"/>
              <a:t>Sá</a:t>
            </a:r>
            <a:r>
              <a:rPr lang="en-US" sz="1500" dirty="0" smtClean="0"/>
              <a:t> Silva</a:t>
            </a:r>
            <a:endParaRPr lang="en-US" sz="1500" dirty="0"/>
          </a:p>
          <a:p>
            <a:pPr algn="ctr"/>
            <a:endParaRPr lang="en-US" sz="1350" dirty="0"/>
          </a:p>
          <a:p>
            <a:pPr algn="ctr"/>
            <a:r>
              <a:rPr lang="en-US" sz="1500" dirty="0" err="1"/>
              <a:t>Dissertação</a:t>
            </a:r>
            <a:r>
              <a:rPr lang="en-US" sz="1500" dirty="0"/>
              <a:t> de </a:t>
            </a:r>
            <a:r>
              <a:rPr lang="en-US" sz="1500" dirty="0" err="1"/>
              <a:t>Mestrado</a:t>
            </a:r>
            <a:r>
              <a:rPr lang="en-US" sz="1500" dirty="0"/>
              <a:t> </a:t>
            </a:r>
            <a:r>
              <a:rPr lang="en-US" sz="1500" dirty="0" err="1"/>
              <a:t>Integrado</a:t>
            </a:r>
            <a:r>
              <a:rPr lang="en-US" sz="1500" dirty="0"/>
              <a:t> </a:t>
            </a:r>
            <a:r>
              <a:rPr lang="en-US" sz="1500" dirty="0" err="1"/>
              <a:t>em</a:t>
            </a:r>
            <a:r>
              <a:rPr lang="en-US" sz="1500" dirty="0"/>
              <a:t> </a:t>
            </a:r>
            <a:r>
              <a:rPr lang="en-US" sz="1500" dirty="0" err="1"/>
              <a:t>Engenharia</a:t>
            </a:r>
            <a:r>
              <a:rPr lang="en-US" sz="1500" dirty="0"/>
              <a:t> de </a:t>
            </a:r>
            <a:r>
              <a:rPr lang="en-US" sz="1500" dirty="0" err="1" smtClean="0"/>
              <a:t>Computadores</a:t>
            </a:r>
            <a:r>
              <a:rPr lang="en-US" sz="1500" dirty="0" smtClean="0"/>
              <a:t> </a:t>
            </a:r>
            <a:r>
              <a:rPr lang="en-US" sz="1500" dirty="0"/>
              <a:t>e </a:t>
            </a:r>
            <a:r>
              <a:rPr lang="en-US" sz="1500" dirty="0" err="1"/>
              <a:t>Telemática</a:t>
            </a:r>
            <a:endParaRPr lang="en-US" sz="1500" dirty="0"/>
          </a:p>
          <a:p>
            <a:pPr algn="ctr"/>
            <a:endParaRPr lang="en-US" sz="1350" dirty="0"/>
          </a:p>
          <a:p>
            <a:pPr algn="ctr"/>
            <a:r>
              <a:rPr lang="en-US" sz="1500" dirty="0" err="1" smtClean="0"/>
              <a:t>Aveiro</a:t>
            </a:r>
            <a:r>
              <a:rPr lang="en-US" sz="1500" dirty="0" smtClean="0"/>
              <a:t>, 20 </a:t>
            </a:r>
            <a:r>
              <a:rPr lang="en-US" sz="1500" dirty="0" err="1" smtClean="0"/>
              <a:t>Dezembro</a:t>
            </a:r>
            <a:r>
              <a:rPr lang="en-US" sz="1500" dirty="0" smtClean="0"/>
              <a:t> de 2017</a:t>
            </a:r>
            <a:endParaRPr lang="en-US" sz="1500" dirty="0"/>
          </a:p>
          <a:p>
            <a:pPr algn="ctr"/>
            <a:endParaRPr lang="en-US" sz="1350" dirty="0"/>
          </a:p>
        </p:txBody>
      </p:sp>
      <p:sp>
        <p:nvSpPr>
          <p:cNvPr id="19" name="TextBox 18"/>
          <p:cNvSpPr txBox="1"/>
          <p:nvPr/>
        </p:nvSpPr>
        <p:spPr>
          <a:xfrm>
            <a:off x="581" y="837471"/>
            <a:ext cx="91440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25" b="1" dirty="0"/>
          </a:p>
          <a:p>
            <a:pPr algn="ctr"/>
            <a:endParaRPr lang="en-US" sz="2625" b="1" dirty="0"/>
          </a:p>
          <a:p>
            <a:pPr algn="ctr"/>
            <a:r>
              <a:rPr lang="en-US" sz="2800" b="1" dirty="0" smtClean="0"/>
              <a:t>Building Automation with Failure Tolerance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" y="23860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Automação</a:t>
            </a:r>
            <a:r>
              <a:rPr lang="en-US" dirty="0" smtClean="0"/>
              <a:t> de </a:t>
            </a:r>
            <a:r>
              <a:rPr lang="en-US" dirty="0" err="1" smtClean="0"/>
              <a:t>Edifícios</a:t>
            </a:r>
            <a:r>
              <a:rPr lang="en-US" dirty="0" smtClean="0"/>
              <a:t> com </a:t>
            </a:r>
            <a:r>
              <a:rPr lang="en-US" dirty="0" err="1" smtClean="0"/>
              <a:t>Tolerância</a:t>
            </a:r>
            <a:r>
              <a:rPr lang="en-US" dirty="0" smtClean="0"/>
              <a:t> a </a:t>
            </a:r>
            <a:r>
              <a:rPr lang="en-US" dirty="0" err="1"/>
              <a:t>F</a:t>
            </a:r>
            <a:r>
              <a:rPr lang="en-US" dirty="0" err="1" smtClean="0"/>
              <a:t>alhas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39466"/>
          <a:stretch/>
        </p:blipFill>
        <p:spPr>
          <a:xfrm>
            <a:off x="179511" y="141313"/>
            <a:ext cx="2805881" cy="5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Motivation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Motivation &amp; Objectives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3" name="Rectangle 12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Motivation &amp; Objectives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932" y="2953452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900" dirty="0" smtClean="0"/>
              <a:t>IT2 building lack </a:t>
            </a:r>
            <a:r>
              <a:rPr lang="en-US" sz="1900" dirty="0"/>
              <a:t>the support for intelligence and automation </a:t>
            </a:r>
            <a:r>
              <a:rPr lang="en-US" sz="1900" dirty="0" smtClean="0"/>
              <a:t>systems;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10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900" dirty="0" smtClean="0"/>
              <a:t>Reduce operational costs while increasing comfort of IT2 building occupants.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3610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Fault Recovery Techniques</a:t>
            </a:r>
            <a:endParaRPr lang="en-US" sz="33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Framework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863" y="1311160"/>
            <a:ext cx="4179521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b="1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Hot standby redundancy.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0" y="3127042"/>
            <a:ext cx="3192577" cy="25956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64479" y="1311160"/>
            <a:ext cx="4179521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b="1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N Modular redundancy.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346838"/>
            <a:ext cx="4068050" cy="21560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467287" y="1340768"/>
            <a:ext cx="8142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dirty="0" smtClean="0"/>
              <a:t>References</a:t>
            </a:r>
            <a:endParaRPr lang="en-US" sz="6000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9" y="2636912"/>
            <a:ext cx="882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lvl="0" indent="-214313">
              <a:lnSpc>
                <a:spcPct val="200000"/>
              </a:lnSpc>
            </a:pPr>
            <a:r>
              <a:rPr lang="en-US" dirty="0" smtClean="0"/>
              <a:t>[1]  Moreira, </a:t>
            </a:r>
            <a:r>
              <a:rPr lang="en-US" dirty="0"/>
              <a:t>H</a:t>
            </a:r>
            <a:r>
              <a:rPr lang="en-US" dirty="0" smtClean="0"/>
              <a:t>. “Sensor </a:t>
            </a:r>
            <a:r>
              <a:rPr lang="en-US" dirty="0"/>
              <a:t>Data Integration and Management of Smart Environments</a:t>
            </a:r>
            <a:r>
              <a:rPr lang="en-US" dirty="0" smtClean="0"/>
              <a:t>.” </a:t>
            </a:r>
            <a:r>
              <a:rPr lang="en-US" dirty="0"/>
              <a:t>2016.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309320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Hardware </a:t>
            </a:r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Device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Framework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94" y="2571684"/>
            <a:ext cx="3124572" cy="1740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750" y="2629942"/>
            <a:ext cx="7776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Raspberry Pi 3 Model B;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Quad Core </a:t>
            </a:r>
            <a:r>
              <a:rPr lang="en-US" dirty="0" smtClean="0"/>
              <a:t>1.2GHz </a:t>
            </a:r>
            <a:r>
              <a:rPr lang="hr-HR" dirty="0"/>
              <a:t>64bit </a:t>
            </a:r>
            <a:r>
              <a:rPr lang="en-US" dirty="0" smtClean="0"/>
              <a:t>ARM CPU;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1GB </a:t>
            </a:r>
            <a:r>
              <a:rPr lang="en-US" dirty="0" smtClean="0"/>
              <a:t>RAM;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Others: Nano Pi, </a:t>
            </a:r>
            <a:r>
              <a:rPr lang="en-US" dirty="0" err="1" smtClean="0"/>
              <a:t>VoCore</a:t>
            </a:r>
            <a:r>
              <a:rPr lang="en-US" dirty="0" smtClean="0"/>
              <a:t>, </a:t>
            </a:r>
            <a:r>
              <a:rPr lang="en-US" dirty="0" err="1" smtClean="0"/>
              <a:t>CloudBit</a:t>
            </a:r>
            <a:r>
              <a:rPr lang="en-US" dirty="0" smtClean="0"/>
              <a:t> etc..</a:t>
            </a:r>
            <a:r>
              <a:rPr lang="en-US" dirty="0"/>
              <a:t> 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39750" y="2060848"/>
            <a:ext cx="3024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smtClean="0"/>
              <a:t>Gateway hardware</a:t>
            </a:r>
            <a:endParaRPr lang="pt-P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F509-E330-B94B-B335-04B7EB2012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9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Requirements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Project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52" y="2030122"/>
            <a:ext cx="8064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Fast Responsiveness;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Flexibility;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Scalability;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Failure Handling and Basic Functionalities;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Data Correlation;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User Control and User-Friendly Interfaces.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39624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2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Gateway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Implementation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1531" y="2204864"/>
            <a:ext cx="47885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Rule Parser:</a:t>
            </a:r>
          </a:p>
          <a:p>
            <a:endParaRPr lang="en-GB" sz="2000" b="1" dirty="0" smtClean="0"/>
          </a:p>
          <a:p>
            <a:endParaRPr lang="en-GB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Parse sub rule sent by the Gateway Manager;</a:t>
            </a:r>
          </a:p>
          <a:p>
            <a:pPr marL="342900" indent="-342900">
              <a:buFont typeface="Arial" charset="0"/>
              <a:buChar char="•"/>
            </a:pPr>
            <a:endParaRPr lang="en-GB" dirty="0" smtClean="0"/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Create objects for each action specification;</a:t>
            </a:r>
          </a:p>
          <a:p>
            <a:endParaRPr lang="en-GB" b="1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55" y="1066800"/>
            <a:ext cx="3667623" cy="52766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778" y="5873742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7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Access to Devices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SmartLighting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589" y="3438242"/>
            <a:ext cx="5379590" cy="1407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175" y="1937788"/>
            <a:ext cx="4356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b="1" dirty="0" smtClean="0"/>
              <a:t>IP Smart Objects Alliance Guidelines</a:t>
            </a:r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Each Device can have multiple objects.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Each Object can have multiple Resources.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261175" y="5146262"/>
            <a:ext cx="8882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/>
              <a:t>Access URI:</a:t>
            </a:r>
          </a:p>
          <a:p>
            <a:endParaRPr lang="en-US" b="1" dirty="0" smtClean="0"/>
          </a:p>
          <a:p>
            <a:r>
              <a:rPr lang="en-US" dirty="0" smtClean="0"/>
              <a:t>/</a:t>
            </a:r>
            <a:r>
              <a:rPr lang="en-US" dirty="0"/>
              <a:t>Building/Floor/</a:t>
            </a:r>
            <a:r>
              <a:rPr lang="en-US" dirty="0" err="1"/>
              <a:t>RoomType</a:t>
            </a:r>
            <a:r>
              <a:rPr lang="en-US" dirty="0"/>
              <a:t>/Room/Area/</a:t>
            </a:r>
            <a:r>
              <a:rPr lang="en-US" b="1" dirty="0"/>
              <a:t>Device</a:t>
            </a:r>
            <a:r>
              <a:rPr lang="en-US" dirty="0"/>
              <a:t>/</a:t>
            </a:r>
            <a:r>
              <a:rPr lang="en-US" b="1" dirty="0" err="1"/>
              <a:t>Obj.ID</a:t>
            </a:r>
            <a:r>
              <a:rPr lang="en-US" dirty="0"/>
              <a:t>/</a:t>
            </a:r>
            <a:r>
              <a:rPr lang="en-US" b="1" dirty="0" err="1"/>
              <a:t>Obj.Instance</a:t>
            </a:r>
            <a:r>
              <a:rPr lang="en-US" dirty="0"/>
              <a:t>/</a:t>
            </a:r>
            <a:r>
              <a:rPr lang="en-US" b="1" dirty="0" err="1"/>
              <a:t>Res.ID</a:t>
            </a:r>
            <a:r>
              <a:rPr lang="en-US" dirty="0"/>
              <a:t>/</a:t>
            </a:r>
            <a:r>
              <a:rPr lang="en-US" b="1" dirty="0" err="1"/>
              <a:t>Res.Instance</a:t>
            </a:r>
            <a:r>
              <a:rPr lang="en-US" dirty="0"/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95" y="1926074"/>
            <a:ext cx="5690377" cy="292006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SmartLighting Project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8703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6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Objectives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Motivation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&amp;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Objectives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610778"/>
            <a:ext cx="813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Enhance SmartLighting project with new features: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Remove single points of failure;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Detect system failures and react fast to resolve them;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Empower gateways with event processing capabilities.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61106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467287" y="1340768"/>
            <a:ext cx="8142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000" dirty="0"/>
              <a:t>Framework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1073076" y="3974167"/>
            <a:ext cx="6930615" cy="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208076" y="3584949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1662433" y="3584946"/>
            <a:ext cx="1262835" cy="78393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116790" y="3584945"/>
            <a:ext cx="1358316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4666628" y="3584944"/>
            <a:ext cx="1358314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6216464" y="3584944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 Results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670821" y="3584944"/>
            <a:ext cx="1262835" cy="7839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accent1">
                    <a:lumMod val="50000"/>
                  </a:schemeClr>
                </a:solidFill>
              </a:rPr>
              <a:t>Conclusion &amp; Future Work</a:t>
            </a:r>
            <a:endParaRPr 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309320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4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Building Automation Systems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Framework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52" y="2137036"/>
            <a:ext cx="84262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Automate HVAC, Lighting etc.;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Intelligent energy management;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Main goal: Lower energy costs and reduce building’s sector energy footprint</a:t>
            </a:r>
            <a:r>
              <a:rPr lang="en-US" dirty="0"/>
              <a:t>;</a:t>
            </a:r>
            <a:endParaRPr lang="en-US" dirty="0" smtClean="0"/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Main market competitors: Honeywell, Siemens, Schneider Electric, Johnson Controls;</a:t>
            </a:r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Protocols: KNX, </a:t>
            </a:r>
            <a:r>
              <a:rPr lang="en-US" dirty="0" err="1" smtClean="0"/>
              <a:t>BACnet</a:t>
            </a:r>
            <a:r>
              <a:rPr lang="en-US" dirty="0" smtClean="0"/>
              <a:t>, </a:t>
            </a:r>
            <a:r>
              <a:rPr lang="en-US" dirty="0" err="1" smtClean="0"/>
              <a:t>LonWorks</a:t>
            </a:r>
            <a:r>
              <a:rPr lang="en-US" dirty="0" smtClean="0"/>
              <a:t>, </a:t>
            </a:r>
            <a:r>
              <a:rPr lang="en-US" dirty="0" err="1" smtClean="0"/>
              <a:t>EnOcean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88703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1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 b="1" dirty="0" smtClean="0">
                <a:solidFill>
                  <a:schemeClr val="accent1">
                    <a:lumMod val="50000"/>
                  </a:schemeClr>
                </a:solidFill>
              </a:rPr>
              <a:t> Complex Event Processing</a:t>
            </a:r>
            <a:endParaRPr lang="en-US" sz="33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Framework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442764"/>
            <a:ext cx="3783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Building Automation with Failure Tolerance</a:t>
            </a:r>
            <a:endParaRPr lang="en-US" sz="1350" dirty="0"/>
          </a:p>
          <a:p>
            <a:pPr algn="r"/>
            <a:r>
              <a:rPr lang="en-US" sz="1050" b="1" dirty="0"/>
              <a:t>		</a:t>
            </a:r>
            <a:r>
              <a:rPr lang="en-US" sz="1050" b="1" dirty="0" smtClean="0"/>
              <a:t>Bernardo Ferreira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0" y="6409764"/>
            <a:ext cx="1512794" cy="440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Motivation &amp; Objectives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12795" y="6409764"/>
            <a:ext cx="1512794" cy="4403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5590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SmartLighting Project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8384" y="6409764"/>
            <a:ext cx="1512794" cy="44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1178" y="6409764"/>
            <a:ext cx="1512794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Evaluation &amp;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63972" y="6409764"/>
            <a:ext cx="1580029" cy="440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Conclusion &amp; </a:t>
            </a:r>
          </a:p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94" y="1084943"/>
            <a:ext cx="6501384" cy="38347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8863" y="4933279"/>
            <a:ext cx="8426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Derive conclusions from tracking and processing streams of information in real-time;  </a:t>
            </a:r>
            <a:endParaRPr lang="en-US" dirty="0"/>
          </a:p>
          <a:p>
            <a:pPr marL="214313" indent="-214313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Drools Fusion, </a:t>
            </a:r>
            <a:r>
              <a:rPr lang="en-US" dirty="0" err="1" smtClean="0"/>
              <a:t>Esper</a:t>
            </a:r>
            <a:r>
              <a:rPr lang="en-US" dirty="0" smtClean="0"/>
              <a:t>, WSO2 Siddhi.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45778" y="5906561"/>
            <a:ext cx="2057400" cy="365125"/>
          </a:xfrm>
        </p:spPr>
        <p:txBody>
          <a:bodyPr/>
          <a:lstStyle/>
          <a:p>
            <a:fld id="{5DDFF509-E330-B94B-B335-04B7EB20124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7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13742</TotalTime>
  <Words>3168</Words>
  <Application>Microsoft Macintosh PowerPoint</Application>
  <PresentationFormat>On-screen Show (4:3)</PresentationFormat>
  <Paragraphs>1114</Paragraphs>
  <Slides>55</Slides>
  <Notes>55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rodrigocunha@ua.pt</dc:creator>
  <cp:lastModifiedBy>bernardomrferreira@ua.pt</cp:lastModifiedBy>
  <cp:revision>225</cp:revision>
  <dcterms:created xsi:type="dcterms:W3CDTF">2017-06-20T09:54:25Z</dcterms:created>
  <dcterms:modified xsi:type="dcterms:W3CDTF">2017-12-19T23:28:56Z</dcterms:modified>
</cp:coreProperties>
</file>